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57"/>
  </p:notesMasterIdLst>
  <p:sldIdLst>
    <p:sldId id="319" r:id="rId5"/>
    <p:sldId id="434" r:id="rId6"/>
    <p:sldId id="431" r:id="rId7"/>
    <p:sldId id="410" r:id="rId8"/>
    <p:sldId id="378" r:id="rId9"/>
    <p:sldId id="388" r:id="rId10"/>
    <p:sldId id="384" r:id="rId11"/>
    <p:sldId id="438" r:id="rId12"/>
    <p:sldId id="437" r:id="rId13"/>
    <p:sldId id="435" r:id="rId14"/>
    <p:sldId id="436" r:id="rId15"/>
    <p:sldId id="432" r:id="rId16"/>
    <p:sldId id="332" r:id="rId17"/>
    <p:sldId id="331" r:id="rId18"/>
    <p:sldId id="433" r:id="rId19"/>
    <p:sldId id="413" r:id="rId20"/>
    <p:sldId id="412" r:id="rId21"/>
    <p:sldId id="415" r:id="rId22"/>
    <p:sldId id="402" r:id="rId23"/>
    <p:sldId id="399" r:id="rId24"/>
    <p:sldId id="416" r:id="rId25"/>
    <p:sldId id="406" r:id="rId26"/>
    <p:sldId id="407" r:id="rId27"/>
    <p:sldId id="408" r:id="rId28"/>
    <p:sldId id="417" r:id="rId29"/>
    <p:sldId id="371" r:id="rId30"/>
    <p:sldId id="375" r:id="rId31"/>
    <p:sldId id="372" r:id="rId32"/>
    <p:sldId id="419" r:id="rId33"/>
    <p:sldId id="330" r:id="rId34"/>
    <p:sldId id="355" r:id="rId35"/>
    <p:sldId id="400" r:id="rId36"/>
    <p:sldId id="420" r:id="rId37"/>
    <p:sldId id="353" r:id="rId38"/>
    <p:sldId id="377" r:id="rId39"/>
    <p:sldId id="386" r:id="rId40"/>
    <p:sldId id="401" r:id="rId41"/>
    <p:sldId id="421" r:id="rId42"/>
    <p:sldId id="358" r:id="rId43"/>
    <p:sldId id="359" r:id="rId44"/>
    <p:sldId id="360" r:id="rId45"/>
    <p:sldId id="422" r:id="rId46"/>
    <p:sldId id="405" r:id="rId47"/>
    <p:sldId id="404" r:id="rId48"/>
    <p:sldId id="391" r:id="rId49"/>
    <p:sldId id="423" r:id="rId50"/>
    <p:sldId id="392" r:id="rId51"/>
    <p:sldId id="393" r:id="rId52"/>
    <p:sldId id="394" r:id="rId53"/>
    <p:sldId id="395" r:id="rId54"/>
    <p:sldId id="409" r:id="rId55"/>
    <p:sldId id="337" r:id="rId5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830B"/>
    <a:srgbClr val="2B8B0C"/>
    <a:srgbClr val="368056"/>
    <a:srgbClr val="F83510"/>
    <a:srgbClr val="F83C32"/>
    <a:srgbClr val="008881"/>
    <a:srgbClr val="00A79D"/>
    <a:srgbClr val="00786E"/>
    <a:srgbClr val="17232A"/>
    <a:srgbClr val="155A89"/>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82" autoAdjust="0"/>
    <p:restoredTop sz="90872" autoAdjust="0"/>
  </p:normalViewPr>
  <p:slideViewPr>
    <p:cSldViewPr snapToGrid="0" snapToObjects="1">
      <p:cViewPr varScale="1">
        <p:scale>
          <a:sx n="114" d="100"/>
          <a:sy n="114" d="100"/>
        </p:scale>
        <p:origin x="-112" y="-512"/>
      </p:cViewPr>
      <p:guideLst>
        <p:guide orient="horz" pos="698"/>
        <p:guide orient="horz" pos="1765"/>
        <p:guide orient="horz" pos="2024"/>
        <p:guide pos="2880"/>
        <p:guide pos="594"/>
        <p:guide pos="5472"/>
        <p:guide pos="1158"/>
        <p:guide pos="4614"/>
      </p:guideLst>
    </p:cSldViewPr>
  </p:slideViewPr>
  <p:notesTextViewPr>
    <p:cViewPr>
      <p:scale>
        <a:sx n="100" d="100"/>
        <a:sy n="100" d="100"/>
      </p:scale>
      <p:origin x="0" y="0"/>
    </p:cViewPr>
  </p:notesTextViewPr>
  <p:sorterViewPr>
    <p:cViewPr>
      <p:scale>
        <a:sx n="188" d="100"/>
        <a:sy n="188" d="100"/>
      </p:scale>
      <p:origin x="0" y="1123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notesMaster" Target="notesMasters/notesMaster1.xml"/><Relationship Id="rId58" Type="http://schemas.openxmlformats.org/officeDocument/2006/relationships/printerSettings" Target="printerSettings/printerSettings1.bin"/><Relationship Id="rId59" Type="http://schemas.openxmlformats.org/officeDocument/2006/relationships/presProps" Target="presProps.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phumphrey:Downloads:SpringProjects2016_Amy_7-6-16.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invertIfNegative val="0"/>
          <c:cat>
            <c:numRef>
              <c:f>'Spring Ecosystem'!$G$19:$G$30</c:f>
              <c:numCache>
                <c:formatCode>mmm\-yy</c:formatCode>
                <c:ptCount val="12"/>
                <c:pt idx="0">
                  <c:v>42200.0</c:v>
                </c:pt>
                <c:pt idx="1">
                  <c:v>42231.0</c:v>
                </c:pt>
                <c:pt idx="2">
                  <c:v>42262.0</c:v>
                </c:pt>
                <c:pt idx="3">
                  <c:v>42292.0</c:v>
                </c:pt>
                <c:pt idx="4">
                  <c:v>42323.0</c:v>
                </c:pt>
                <c:pt idx="5">
                  <c:v>42353.0</c:v>
                </c:pt>
                <c:pt idx="6">
                  <c:v>42385.0</c:v>
                </c:pt>
                <c:pt idx="7">
                  <c:v>42416.0</c:v>
                </c:pt>
                <c:pt idx="8">
                  <c:v>42445.0</c:v>
                </c:pt>
                <c:pt idx="9">
                  <c:v>42476.0</c:v>
                </c:pt>
                <c:pt idx="10">
                  <c:v>42506.0</c:v>
                </c:pt>
                <c:pt idx="11">
                  <c:v>42537.0</c:v>
                </c:pt>
              </c:numCache>
            </c:numRef>
          </c:cat>
          <c:val>
            <c:numRef>
              <c:f>'Spring Ecosystem'!$H$19:$H$30</c:f>
              <c:numCache>
                <c:formatCode>#,##0</c:formatCode>
                <c:ptCount val="12"/>
                <c:pt idx="0">
                  <c:v>1.655895E6</c:v>
                </c:pt>
                <c:pt idx="1">
                  <c:v>1.542452E6</c:v>
                </c:pt>
                <c:pt idx="2">
                  <c:v>1.643563E6</c:v>
                </c:pt>
                <c:pt idx="3">
                  <c:v>1.793745E6</c:v>
                </c:pt>
                <c:pt idx="4">
                  <c:v>1.832588E6</c:v>
                </c:pt>
                <c:pt idx="5">
                  <c:v>2.254349E6</c:v>
                </c:pt>
                <c:pt idx="6">
                  <c:v>2.537203E6</c:v>
                </c:pt>
                <c:pt idx="7">
                  <c:v>3.055816E6</c:v>
                </c:pt>
                <c:pt idx="8">
                  <c:v>3.661254E6</c:v>
                </c:pt>
                <c:pt idx="9">
                  <c:v>3.432E6</c:v>
                </c:pt>
                <c:pt idx="10">
                  <c:v>4.198799E6</c:v>
                </c:pt>
                <c:pt idx="11">
                  <c:v>4.240688E6</c:v>
                </c:pt>
              </c:numCache>
            </c:numRef>
          </c:val>
        </c:ser>
        <c:dLbls>
          <c:showLegendKey val="0"/>
          <c:showVal val="0"/>
          <c:showCatName val="0"/>
          <c:showSerName val="0"/>
          <c:showPercent val="0"/>
          <c:showBubbleSize val="0"/>
        </c:dLbls>
        <c:gapWidth val="150"/>
        <c:shape val="box"/>
        <c:axId val="-2104811512"/>
        <c:axId val="-2041911448"/>
        <c:axId val="0"/>
      </c:bar3DChart>
      <c:dateAx>
        <c:axId val="-2104811512"/>
        <c:scaling>
          <c:orientation val="minMax"/>
        </c:scaling>
        <c:delete val="0"/>
        <c:axPos val="b"/>
        <c:numFmt formatCode="mmm\-yy" sourceLinked="1"/>
        <c:majorTickMark val="out"/>
        <c:minorTickMark val="none"/>
        <c:tickLblPos val="nextTo"/>
        <c:txPr>
          <a:bodyPr/>
          <a:lstStyle/>
          <a:p>
            <a:pPr>
              <a:defRPr>
                <a:solidFill>
                  <a:srgbClr val="FFFFFF"/>
                </a:solidFill>
              </a:defRPr>
            </a:pPr>
            <a:endParaRPr lang="en-US"/>
          </a:p>
        </c:txPr>
        <c:crossAx val="-2041911448"/>
        <c:crosses val="autoZero"/>
        <c:auto val="1"/>
        <c:lblOffset val="100"/>
        <c:baseTimeUnit val="months"/>
      </c:dateAx>
      <c:valAx>
        <c:axId val="-2041911448"/>
        <c:scaling>
          <c:orientation val="minMax"/>
        </c:scaling>
        <c:delete val="0"/>
        <c:axPos val="l"/>
        <c:majorGridlines/>
        <c:numFmt formatCode="#,##0" sourceLinked="1"/>
        <c:majorTickMark val="out"/>
        <c:minorTickMark val="none"/>
        <c:tickLblPos val="nextTo"/>
        <c:txPr>
          <a:bodyPr/>
          <a:lstStyle/>
          <a:p>
            <a:pPr>
              <a:defRPr>
                <a:solidFill>
                  <a:schemeClr val="bg1"/>
                </a:solidFill>
              </a:defRPr>
            </a:pPr>
            <a:endParaRPr lang="en-US"/>
          </a:p>
        </c:txPr>
        <c:crossAx val="-2104811512"/>
        <c:crosses val="autoZero"/>
        <c:crossBetween val="between"/>
      </c:valAx>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F068FC-ACE3-F347-BC0E-8CC0DDAF0F82}" type="doc">
      <dgm:prSet loTypeId="urn:microsoft.com/office/officeart/2005/8/layout/orgChart1" loCatId="" qsTypeId="urn:microsoft.com/office/officeart/2005/8/quickstyle/simple4" qsCatId="simple" csTypeId="urn:microsoft.com/office/officeart/2005/8/colors/accent1_2" csCatId="accent1" phldr="1"/>
      <dgm:spPr/>
      <dgm:t>
        <a:bodyPr/>
        <a:lstStyle/>
        <a:p>
          <a:endParaRPr lang="en-US"/>
        </a:p>
      </dgm:t>
    </dgm:pt>
    <dgm:pt modelId="{DD68BA80-C4EF-2141-AAF1-449B39DB3F7E}" type="asst">
      <dgm:prSet phldrT="[Text]"/>
      <dgm:spPr>
        <a:gradFill rotWithShape="0">
          <a:gsLst>
            <a:gs pos="9000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gradFill>
      </dgm:spPr>
      <dgm:t>
        <a:bodyPr/>
        <a:lstStyle/>
        <a:p>
          <a:r>
            <a:rPr lang="en-US" dirty="0" smtClean="0">
              <a:latin typeface="Courier"/>
              <a:cs typeface="Courier"/>
            </a:rPr>
            <a:t>spring-boot-starter-web</a:t>
          </a:r>
          <a:endParaRPr lang="en-US" dirty="0">
            <a:latin typeface="Courier"/>
            <a:cs typeface="Courier"/>
          </a:endParaRPr>
        </a:p>
      </dgm:t>
    </dgm:pt>
    <dgm:pt modelId="{21758184-EEF3-C349-9B86-F0163D77712B}" type="parTrans" cxnId="{5105F5F7-C1A4-084B-8D3D-7D08A131E88E}">
      <dgm:prSet/>
      <dgm:spPr/>
      <dgm:t>
        <a:bodyPr/>
        <a:lstStyle/>
        <a:p>
          <a:endParaRPr lang="en-US"/>
        </a:p>
      </dgm:t>
    </dgm:pt>
    <dgm:pt modelId="{DBDDE7ED-47AF-5942-B16B-1F0FFCB02B04}" type="sibTrans" cxnId="{5105F5F7-C1A4-084B-8D3D-7D08A131E88E}">
      <dgm:prSet/>
      <dgm:spPr/>
      <dgm:t>
        <a:bodyPr/>
        <a:lstStyle/>
        <a:p>
          <a:endParaRPr lang="en-US"/>
        </a:p>
      </dgm:t>
    </dgm:pt>
    <dgm:pt modelId="{5582925C-AB2C-4F44-8438-6593FB492669}">
      <dgm:prSet phldrT="[Text]"/>
      <dgm:spPr>
        <a:gradFill rotWithShape="0">
          <a:gsLst>
            <a:gs pos="9000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gradFill>
      </dgm:spPr>
      <dgm:t>
        <a:bodyPr/>
        <a:lstStyle/>
        <a:p>
          <a:r>
            <a:rPr lang="en-US" dirty="0" smtClean="0">
              <a:latin typeface="Courier"/>
              <a:cs typeface="Courier"/>
            </a:rPr>
            <a:t>spring-web</a:t>
          </a:r>
          <a:endParaRPr lang="en-US" dirty="0">
            <a:latin typeface="Courier"/>
            <a:cs typeface="Courier"/>
          </a:endParaRPr>
        </a:p>
      </dgm:t>
    </dgm:pt>
    <dgm:pt modelId="{B475D1D4-6106-2D49-B91B-2E9F08C0382F}" type="parTrans" cxnId="{705DB61F-1A1D-3048-AB88-285F79BCAC61}">
      <dgm:prSet/>
      <dgm:spPr/>
      <dgm:t>
        <a:bodyPr/>
        <a:lstStyle/>
        <a:p>
          <a:endParaRPr lang="en-US"/>
        </a:p>
      </dgm:t>
    </dgm:pt>
    <dgm:pt modelId="{EC6FAD9F-D862-9343-A147-3F82AD258006}" type="sibTrans" cxnId="{705DB61F-1A1D-3048-AB88-285F79BCAC61}">
      <dgm:prSet/>
      <dgm:spPr/>
      <dgm:t>
        <a:bodyPr/>
        <a:lstStyle/>
        <a:p>
          <a:endParaRPr lang="en-US"/>
        </a:p>
      </dgm:t>
    </dgm:pt>
    <dgm:pt modelId="{ABA8F058-B2C6-6A4D-9878-CC8CB2891572}">
      <dgm:prSet phldrT="[Text]"/>
      <dgm:spPr>
        <a:gradFill rotWithShape="0">
          <a:gsLst>
            <a:gs pos="9000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gradFill>
      </dgm:spPr>
      <dgm:t>
        <a:bodyPr/>
        <a:lstStyle/>
        <a:p>
          <a:r>
            <a:rPr lang="en-US" dirty="0" smtClean="0">
              <a:latin typeface="Courier"/>
              <a:cs typeface="Courier"/>
            </a:rPr>
            <a:t>spring-boot-starter-tomcat</a:t>
          </a:r>
          <a:endParaRPr lang="en-US" dirty="0">
            <a:latin typeface="Courier"/>
            <a:cs typeface="Courier"/>
          </a:endParaRPr>
        </a:p>
      </dgm:t>
    </dgm:pt>
    <dgm:pt modelId="{3F90881F-0A91-F24C-B0CB-0D74544425AA}" type="parTrans" cxnId="{421AB8C0-E66D-2F46-B45B-0C0051122DBE}">
      <dgm:prSet/>
      <dgm:spPr/>
      <dgm:t>
        <a:bodyPr/>
        <a:lstStyle/>
        <a:p>
          <a:endParaRPr lang="en-US"/>
        </a:p>
      </dgm:t>
    </dgm:pt>
    <dgm:pt modelId="{982DF289-41FF-4A4A-B91A-BE7CD2C7F70F}" type="sibTrans" cxnId="{421AB8C0-E66D-2F46-B45B-0C0051122DBE}">
      <dgm:prSet/>
      <dgm:spPr/>
      <dgm:t>
        <a:bodyPr/>
        <a:lstStyle/>
        <a:p>
          <a:endParaRPr lang="en-US"/>
        </a:p>
      </dgm:t>
    </dgm:pt>
    <dgm:pt modelId="{8E92EF53-0DAF-6142-823A-F0720ADB4033}">
      <dgm:prSet phldrT="[Text]"/>
      <dgm:spPr>
        <a:gradFill rotWithShape="0">
          <a:gsLst>
            <a:gs pos="9000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gradFill>
      </dgm:spPr>
      <dgm:t>
        <a:bodyPr/>
        <a:lstStyle/>
        <a:p>
          <a:r>
            <a:rPr lang="en-US" dirty="0" smtClean="0">
              <a:latin typeface="Courier"/>
              <a:cs typeface="Courier"/>
            </a:rPr>
            <a:t>spring-boot-starter-validation</a:t>
          </a:r>
          <a:endParaRPr lang="en-US" dirty="0">
            <a:latin typeface="Courier"/>
            <a:cs typeface="Courier"/>
          </a:endParaRPr>
        </a:p>
      </dgm:t>
    </dgm:pt>
    <dgm:pt modelId="{AD3D6DCE-C26B-934E-B163-92E5F230693B}" type="parTrans" cxnId="{04E127F4-D9FD-7A4B-B833-0784850A496D}">
      <dgm:prSet/>
      <dgm:spPr/>
      <dgm:t>
        <a:bodyPr/>
        <a:lstStyle/>
        <a:p>
          <a:endParaRPr lang="en-US"/>
        </a:p>
      </dgm:t>
    </dgm:pt>
    <dgm:pt modelId="{41961600-F548-B14D-AA47-1AD9965EFFA7}" type="sibTrans" cxnId="{04E127F4-D9FD-7A4B-B833-0784850A496D}">
      <dgm:prSet/>
      <dgm:spPr/>
      <dgm:t>
        <a:bodyPr/>
        <a:lstStyle/>
        <a:p>
          <a:endParaRPr lang="en-US"/>
        </a:p>
      </dgm:t>
    </dgm:pt>
    <dgm:pt modelId="{50FEB76C-F545-184C-96C1-D76CF194A935}">
      <dgm:prSet phldrT="[Text]"/>
      <dgm:spPr>
        <a:gradFill rotWithShape="0">
          <a:gsLst>
            <a:gs pos="9000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gradFill>
      </dgm:spPr>
      <dgm:t>
        <a:bodyPr/>
        <a:lstStyle/>
        <a:p>
          <a:r>
            <a:rPr lang="en-US" dirty="0" smtClean="0">
              <a:latin typeface="Courier"/>
              <a:cs typeface="Courier"/>
            </a:rPr>
            <a:t>spring-</a:t>
          </a:r>
          <a:r>
            <a:rPr lang="en-US" dirty="0" err="1" smtClean="0">
              <a:latin typeface="Courier"/>
              <a:cs typeface="Courier"/>
            </a:rPr>
            <a:t>webmvc</a:t>
          </a:r>
          <a:endParaRPr lang="en-US" dirty="0">
            <a:latin typeface="Courier"/>
            <a:cs typeface="Courier"/>
          </a:endParaRPr>
        </a:p>
      </dgm:t>
    </dgm:pt>
    <dgm:pt modelId="{BE53DA70-68D9-A448-9293-8D297B79D297}" type="parTrans" cxnId="{3FD88795-DD7B-3648-9584-089FB977BA70}">
      <dgm:prSet/>
      <dgm:spPr/>
      <dgm:t>
        <a:bodyPr/>
        <a:lstStyle/>
        <a:p>
          <a:endParaRPr lang="en-US"/>
        </a:p>
      </dgm:t>
    </dgm:pt>
    <dgm:pt modelId="{D93BDF58-8D15-674F-A5B4-4220EE87E118}" type="sibTrans" cxnId="{3FD88795-DD7B-3648-9584-089FB977BA70}">
      <dgm:prSet/>
      <dgm:spPr/>
      <dgm:t>
        <a:bodyPr/>
        <a:lstStyle/>
        <a:p>
          <a:endParaRPr lang="en-US"/>
        </a:p>
      </dgm:t>
    </dgm:pt>
    <dgm:pt modelId="{6A413C6E-B137-A148-B8AA-26FC9F894AA5}">
      <dgm:prSet phldrT="[Text]"/>
      <dgm:spPr>
        <a:gradFill rotWithShape="0">
          <a:gsLst>
            <a:gs pos="9000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gradFill>
      </dgm:spPr>
      <dgm:t>
        <a:bodyPr/>
        <a:lstStyle/>
        <a:p>
          <a:r>
            <a:rPr lang="en-US" dirty="0" err="1" smtClean="0">
              <a:latin typeface="Courier"/>
              <a:cs typeface="Courier"/>
            </a:rPr>
            <a:t>jackson-databind</a:t>
          </a:r>
          <a:endParaRPr lang="en-US" dirty="0">
            <a:latin typeface="Courier"/>
            <a:cs typeface="Courier"/>
          </a:endParaRPr>
        </a:p>
      </dgm:t>
    </dgm:pt>
    <dgm:pt modelId="{27702088-3299-C341-BC4B-B83DFE735C79}" type="parTrans" cxnId="{96AE3213-EC2D-6143-AE1B-B6B3E42027AF}">
      <dgm:prSet/>
      <dgm:spPr/>
      <dgm:t>
        <a:bodyPr/>
        <a:lstStyle/>
        <a:p>
          <a:endParaRPr lang="en-US"/>
        </a:p>
      </dgm:t>
    </dgm:pt>
    <dgm:pt modelId="{5C974F7C-5310-DF42-AA47-220C51E70804}" type="sibTrans" cxnId="{96AE3213-EC2D-6143-AE1B-B6B3E42027AF}">
      <dgm:prSet/>
      <dgm:spPr/>
      <dgm:t>
        <a:bodyPr/>
        <a:lstStyle/>
        <a:p>
          <a:endParaRPr lang="en-US"/>
        </a:p>
      </dgm:t>
    </dgm:pt>
    <dgm:pt modelId="{6D310B88-D705-8B4F-97EF-E8DF031F4C85}" type="pres">
      <dgm:prSet presAssocID="{0FF068FC-ACE3-F347-BC0E-8CC0DDAF0F82}" presName="hierChild1" presStyleCnt="0">
        <dgm:presLayoutVars>
          <dgm:orgChart val="1"/>
          <dgm:chPref val="1"/>
          <dgm:dir/>
          <dgm:animOne val="branch"/>
          <dgm:animLvl val="lvl"/>
          <dgm:resizeHandles/>
        </dgm:presLayoutVars>
      </dgm:prSet>
      <dgm:spPr/>
      <dgm:t>
        <a:bodyPr/>
        <a:lstStyle/>
        <a:p>
          <a:endParaRPr lang="en-US"/>
        </a:p>
      </dgm:t>
    </dgm:pt>
    <dgm:pt modelId="{BA04BA6C-ECC7-C64C-9E18-27F1305CFFB0}" type="pres">
      <dgm:prSet presAssocID="{DD68BA80-C4EF-2141-AAF1-449B39DB3F7E}" presName="hierRoot1" presStyleCnt="0">
        <dgm:presLayoutVars>
          <dgm:hierBranch val="init"/>
        </dgm:presLayoutVars>
      </dgm:prSet>
      <dgm:spPr/>
    </dgm:pt>
    <dgm:pt modelId="{8597F5C7-FCF3-4C46-A8D8-55E72E892408}" type="pres">
      <dgm:prSet presAssocID="{DD68BA80-C4EF-2141-AAF1-449B39DB3F7E}" presName="rootComposite1" presStyleCnt="0"/>
      <dgm:spPr/>
    </dgm:pt>
    <dgm:pt modelId="{0921ECC6-BDCB-F84A-81F4-D4FE71BEFF07}" type="pres">
      <dgm:prSet presAssocID="{DD68BA80-C4EF-2141-AAF1-449B39DB3F7E}" presName="rootText1" presStyleLbl="node0" presStyleIdx="0" presStyleCnt="1" custScaleX="236344">
        <dgm:presLayoutVars>
          <dgm:chPref val="3"/>
        </dgm:presLayoutVars>
      </dgm:prSet>
      <dgm:spPr/>
      <dgm:t>
        <a:bodyPr/>
        <a:lstStyle/>
        <a:p>
          <a:endParaRPr lang="en-US"/>
        </a:p>
      </dgm:t>
    </dgm:pt>
    <dgm:pt modelId="{E082ABB4-C786-484C-A9EC-F00B386CC989}" type="pres">
      <dgm:prSet presAssocID="{DD68BA80-C4EF-2141-AAF1-449B39DB3F7E}" presName="rootConnector1" presStyleLbl="asst0" presStyleIdx="0" presStyleCnt="0"/>
      <dgm:spPr/>
      <dgm:t>
        <a:bodyPr/>
        <a:lstStyle/>
        <a:p>
          <a:endParaRPr lang="en-US"/>
        </a:p>
      </dgm:t>
    </dgm:pt>
    <dgm:pt modelId="{F34A1FC0-BC59-E343-A55A-9856E54B3911}" type="pres">
      <dgm:prSet presAssocID="{DD68BA80-C4EF-2141-AAF1-449B39DB3F7E}" presName="hierChild2" presStyleCnt="0"/>
      <dgm:spPr/>
    </dgm:pt>
    <dgm:pt modelId="{16FFACAF-8B31-CB45-A5C1-E48575539F7F}" type="pres">
      <dgm:prSet presAssocID="{B475D1D4-6106-2D49-B91B-2E9F08C0382F}" presName="Name37" presStyleLbl="parChTrans1D2" presStyleIdx="0" presStyleCnt="5"/>
      <dgm:spPr/>
      <dgm:t>
        <a:bodyPr/>
        <a:lstStyle/>
        <a:p>
          <a:endParaRPr lang="en-US"/>
        </a:p>
      </dgm:t>
    </dgm:pt>
    <dgm:pt modelId="{A9753DD4-F2D2-274C-AA4A-190F5728A5F9}" type="pres">
      <dgm:prSet presAssocID="{5582925C-AB2C-4F44-8438-6593FB492669}" presName="hierRoot2" presStyleCnt="0">
        <dgm:presLayoutVars>
          <dgm:hierBranch val="init"/>
        </dgm:presLayoutVars>
      </dgm:prSet>
      <dgm:spPr/>
    </dgm:pt>
    <dgm:pt modelId="{6E2E2654-0945-234B-93B6-1AEB022D4313}" type="pres">
      <dgm:prSet presAssocID="{5582925C-AB2C-4F44-8438-6593FB492669}" presName="rootComposite" presStyleCnt="0"/>
      <dgm:spPr/>
    </dgm:pt>
    <dgm:pt modelId="{5DC01642-2922-9B4F-8520-9653C6EE6C5C}" type="pres">
      <dgm:prSet presAssocID="{5582925C-AB2C-4F44-8438-6593FB492669}" presName="rootText" presStyleLbl="node2" presStyleIdx="0" presStyleCnt="5">
        <dgm:presLayoutVars>
          <dgm:chPref val="3"/>
        </dgm:presLayoutVars>
      </dgm:prSet>
      <dgm:spPr/>
      <dgm:t>
        <a:bodyPr/>
        <a:lstStyle/>
        <a:p>
          <a:endParaRPr lang="en-US"/>
        </a:p>
      </dgm:t>
    </dgm:pt>
    <dgm:pt modelId="{87285E70-785B-784E-89D9-BC3FEF46646A}" type="pres">
      <dgm:prSet presAssocID="{5582925C-AB2C-4F44-8438-6593FB492669}" presName="rootConnector" presStyleLbl="node2" presStyleIdx="0" presStyleCnt="5"/>
      <dgm:spPr/>
      <dgm:t>
        <a:bodyPr/>
        <a:lstStyle/>
        <a:p>
          <a:endParaRPr lang="en-US"/>
        </a:p>
      </dgm:t>
    </dgm:pt>
    <dgm:pt modelId="{8E545872-DD13-E24D-924E-84F34DA1E395}" type="pres">
      <dgm:prSet presAssocID="{5582925C-AB2C-4F44-8438-6593FB492669}" presName="hierChild4" presStyleCnt="0"/>
      <dgm:spPr/>
    </dgm:pt>
    <dgm:pt modelId="{A0B8B6AE-455E-0C43-B93A-3567BF2B8B05}" type="pres">
      <dgm:prSet presAssocID="{5582925C-AB2C-4F44-8438-6593FB492669}" presName="hierChild5" presStyleCnt="0"/>
      <dgm:spPr/>
    </dgm:pt>
    <dgm:pt modelId="{3D93B07A-CF44-9E45-ADDC-0972FCEB4CCA}" type="pres">
      <dgm:prSet presAssocID="{3F90881F-0A91-F24C-B0CB-0D74544425AA}" presName="Name37" presStyleLbl="parChTrans1D2" presStyleIdx="1" presStyleCnt="5"/>
      <dgm:spPr/>
      <dgm:t>
        <a:bodyPr/>
        <a:lstStyle/>
        <a:p>
          <a:endParaRPr lang="en-US"/>
        </a:p>
      </dgm:t>
    </dgm:pt>
    <dgm:pt modelId="{7B65ACF8-72B8-464C-B46E-E65B9F8C1C29}" type="pres">
      <dgm:prSet presAssocID="{ABA8F058-B2C6-6A4D-9878-CC8CB2891572}" presName="hierRoot2" presStyleCnt="0">
        <dgm:presLayoutVars>
          <dgm:hierBranch val="init"/>
        </dgm:presLayoutVars>
      </dgm:prSet>
      <dgm:spPr/>
    </dgm:pt>
    <dgm:pt modelId="{9476FC0C-EEA3-1541-A74A-2D638C0D91C4}" type="pres">
      <dgm:prSet presAssocID="{ABA8F058-B2C6-6A4D-9878-CC8CB2891572}" presName="rootComposite" presStyleCnt="0"/>
      <dgm:spPr/>
    </dgm:pt>
    <dgm:pt modelId="{1CED2990-24F4-8A42-A5B3-52664706AC4A}" type="pres">
      <dgm:prSet presAssocID="{ABA8F058-B2C6-6A4D-9878-CC8CB2891572}" presName="rootText" presStyleLbl="node2" presStyleIdx="1" presStyleCnt="5">
        <dgm:presLayoutVars>
          <dgm:chPref val="3"/>
        </dgm:presLayoutVars>
      </dgm:prSet>
      <dgm:spPr/>
      <dgm:t>
        <a:bodyPr/>
        <a:lstStyle/>
        <a:p>
          <a:endParaRPr lang="en-US"/>
        </a:p>
      </dgm:t>
    </dgm:pt>
    <dgm:pt modelId="{FB6D940C-6E2A-3046-8F31-93AE93B00377}" type="pres">
      <dgm:prSet presAssocID="{ABA8F058-B2C6-6A4D-9878-CC8CB2891572}" presName="rootConnector" presStyleLbl="node2" presStyleIdx="1" presStyleCnt="5"/>
      <dgm:spPr/>
      <dgm:t>
        <a:bodyPr/>
        <a:lstStyle/>
        <a:p>
          <a:endParaRPr lang="en-US"/>
        </a:p>
      </dgm:t>
    </dgm:pt>
    <dgm:pt modelId="{FC38B7C0-9CAC-4141-84A2-367EADE528AD}" type="pres">
      <dgm:prSet presAssocID="{ABA8F058-B2C6-6A4D-9878-CC8CB2891572}" presName="hierChild4" presStyleCnt="0"/>
      <dgm:spPr/>
    </dgm:pt>
    <dgm:pt modelId="{468083AB-E7D5-C54A-A89D-CACD8CA89A0D}" type="pres">
      <dgm:prSet presAssocID="{ABA8F058-B2C6-6A4D-9878-CC8CB2891572}" presName="hierChild5" presStyleCnt="0"/>
      <dgm:spPr/>
    </dgm:pt>
    <dgm:pt modelId="{621E7FD7-D0AB-BA40-AFBC-0A5E20A67361}" type="pres">
      <dgm:prSet presAssocID="{AD3D6DCE-C26B-934E-B163-92E5F230693B}" presName="Name37" presStyleLbl="parChTrans1D2" presStyleIdx="2" presStyleCnt="5"/>
      <dgm:spPr/>
      <dgm:t>
        <a:bodyPr/>
        <a:lstStyle/>
        <a:p>
          <a:endParaRPr lang="en-US"/>
        </a:p>
      </dgm:t>
    </dgm:pt>
    <dgm:pt modelId="{CBF4FD0E-934B-AE45-BF90-25A29281EE65}" type="pres">
      <dgm:prSet presAssocID="{8E92EF53-0DAF-6142-823A-F0720ADB4033}" presName="hierRoot2" presStyleCnt="0">
        <dgm:presLayoutVars>
          <dgm:hierBranch val="init"/>
        </dgm:presLayoutVars>
      </dgm:prSet>
      <dgm:spPr/>
    </dgm:pt>
    <dgm:pt modelId="{0B17C381-B647-3442-95BD-F4019255BB8A}" type="pres">
      <dgm:prSet presAssocID="{8E92EF53-0DAF-6142-823A-F0720ADB4033}" presName="rootComposite" presStyleCnt="0"/>
      <dgm:spPr/>
    </dgm:pt>
    <dgm:pt modelId="{4BD98E4D-C94A-7F49-A700-CC904AB1B00C}" type="pres">
      <dgm:prSet presAssocID="{8E92EF53-0DAF-6142-823A-F0720ADB4033}" presName="rootText" presStyleLbl="node2" presStyleIdx="2" presStyleCnt="5">
        <dgm:presLayoutVars>
          <dgm:chPref val="3"/>
        </dgm:presLayoutVars>
      </dgm:prSet>
      <dgm:spPr/>
      <dgm:t>
        <a:bodyPr/>
        <a:lstStyle/>
        <a:p>
          <a:endParaRPr lang="en-US"/>
        </a:p>
      </dgm:t>
    </dgm:pt>
    <dgm:pt modelId="{2BA231AA-B631-6147-B483-B60DCE880A7A}" type="pres">
      <dgm:prSet presAssocID="{8E92EF53-0DAF-6142-823A-F0720ADB4033}" presName="rootConnector" presStyleLbl="node2" presStyleIdx="2" presStyleCnt="5"/>
      <dgm:spPr/>
      <dgm:t>
        <a:bodyPr/>
        <a:lstStyle/>
        <a:p>
          <a:endParaRPr lang="en-US"/>
        </a:p>
      </dgm:t>
    </dgm:pt>
    <dgm:pt modelId="{303BC818-EBAB-8140-AD8D-C8AE92D1E8B1}" type="pres">
      <dgm:prSet presAssocID="{8E92EF53-0DAF-6142-823A-F0720ADB4033}" presName="hierChild4" presStyleCnt="0"/>
      <dgm:spPr/>
    </dgm:pt>
    <dgm:pt modelId="{F3F7DCA8-F997-C14E-9C69-DF5F600C0FD7}" type="pres">
      <dgm:prSet presAssocID="{8E92EF53-0DAF-6142-823A-F0720ADB4033}" presName="hierChild5" presStyleCnt="0"/>
      <dgm:spPr/>
    </dgm:pt>
    <dgm:pt modelId="{43229766-949C-074A-A3F7-F392D2E0B16F}" type="pres">
      <dgm:prSet presAssocID="{BE53DA70-68D9-A448-9293-8D297B79D297}" presName="Name37" presStyleLbl="parChTrans1D2" presStyleIdx="3" presStyleCnt="5"/>
      <dgm:spPr/>
      <dgm:t>
        <a:bodyPr/>
        <a:lstStyle/>
        <a:p>
          <a:endParaRPr lang="en-US"/>
        </a:p>
      </dgm:t>
    </dgm:pt>
    <dgm:pt modelId="{4BEBF371-DFA1-1B4A-BC4C-F20E3A9FDF8E}" type="pres">
      <dgm:prSet presAssocID="{50FEB76C-F545-184C-96C1-D76CF194A935}" presName="hierRoot2" presStyleCnt="0">
        <dgm:presLayoutVars>
          <dgm:hierBranch val="init"/>
        </dgm:presLayoutVars>
      </dgm:prSet>
      <dgm:spPr/>
    </dgm:pt>
    <dgm:pt modelId="{7E87E4CD-654E-7C4F-B5CC-90461A4B9CFC}" type="pres">
      <dgm:prSet presAssocID="{50FEB76C-F545-184C-96C1-D76CF194A935}" presName="rootComposite" presStyleCnt="0"/>
      <dgm:spPr/>
    </dgm:pt>
    <dgm:pt modelId="{2FB49896-5623-4B4F-9CF3-EF3A7E7A0D9B}" type="pres">
      <dgm:prSet presAssocID="{50FEB76C-F545-184C-96C1-D76CF194A935}" presName="rootText" presStyleLbl="node2" presStyleIdx="3" presStyleCnt="5">
        <dgm:presLayoutVars>
          <dgm:chPref val="3"/>
        </dgm:presLayoutVars>
      </dgm:prSet>
      <dgm:spPr/>
      <dgm:t>
        <a:bodyPr/>
        <a:lstStyle/>
        <a:p>
          <a:endParaRPr lang="en-US"/>
        </a:p>
      </dgm:t>
    </dgm:pt>
    <dgm:pt modelId="{64A36755-02C0-8242-92D8-1CA9808DFC64}" type="pres">
      <dgm:prSet presAssocID="{50FEB76C-F545-184C-96C1-D76CF194A935}" presName="rootConnector" presStyleLbl="node2" presStyleIdx="3" presStyleCnt="5"/>
      <dgm:spPr/>
      <dgm:t>
        <a:bodyPr/>
        <a:lstStyle/>
        <a:p>
          <a:endParaRPr lang="en-US"/>
        </a:p>
      </dgm:t>
    </dgm:pt>
    <dgm:pt modelId="{42E88719-3963-0B4D-92ED-B61C4A4414E6}" type="pres">
      <dgm:prSet presAssocID="{50FEB76C-F545-184C-96C1-D76CF194A935}" presName="hierChild4" presStyleCnt="0"/>
      <dgm:spPr/>
    </dgm:pt>
    <dgm:pt modelId="{7800733A-D913-2442-BF71-6B2680FA58DA}" type="pres">
      <dgm:prSet presAssocID="{50FEB76C-F545-184C-96C1-D76CF194A935}" presName="hierChild5" presStyleCnt="0"/>
      <dgm:spPr/>
    </dgm:pt>
    <dgm:pt modelId="{C23D5181-6F0D-E547-B492-AE0514EF089C}" type="pres">
      <dgm:prSet presAssocID="{27702088-3299-C341-BC4B-B83DFE735C79}" presName="Name37" presStyleLbl="parChTrans1D2" presStyleIdx="4" presStyleCnt="5"/>
      <dgm:spPr/>
      <dgm:t>
        <a:bodyPr/>
        <a:lstStyle/>
        <a:p>
          <a:endParaRPr lang="en-US"/>
        </a:p>
      </dgm:t>
    </dgm:pt>
    <dgm:pt modelId="{E9ECFE35-A5B1-284F-8533-FB6C23B68B35}" type="pres">
      <dgm:prSet presAssocID="{6A413C6E-B137-A148-B8AA-26FC9F894AA5}" presName="hierRoot2" presStyleCnt="0">
        <dgm:presLayoutVars>
          <dgm:hierBranch val="init"/>
        </dgm:presLayoutVars>
      </dgm:prSet>
      <dgm:spPr/>
    </dgm:pt>
    <dgm:pt modelId="{4DA4BC1D-A962-9E4B-BF32-F075B4E032D1}" type="pres">
      <dgm:prSet presAssocID="{6A413C6E-B137-A148-B8AA-26FC9F894AA5}" presName="rootComposite" presStyleCnt="0"/>
      <dgm:spPr/>
    </dgm:pt>
    <dgm:pt modelId="{379C06E6-79B2-2A40-836B-D907152ED6DC}" type="pres">
      <dgm:prSet presAssocID="{6A413C6E-B137-A148-B8AA-26FC9F894AA5}" presName="rootText" presStyleLbl="node2" presStyleIdx="4" presStyleCnt="5">
        <dgm:presLayoutVars>
          <dgm:chPref val="3"/>
        </dgm:presLayoutVars>
      </dgm:prSet>
      <dgm:spPr/>
      <dgm:t>
        <a:bodyPr/>
        <a:lstStyle/>
        <a:p>
          <a:endParaRPr lang="en-US"/>
        </a:p>
      </dgm:t>
    </dgm:pt>
    <dgm:pt modelId="{32446DD7-F6DA-1549-9E06-2510D4CDCE53}" type="pres">
      <dgm:prSet presAssocID="{6A413C6E-B137-A148-B8AA-26FC9F894AA5}" presName="rootConnector" presStyleLbl="node2" presStyleIdx="4" presStyleCnt="5"/>
      <dgm:spPr/>
      <dgm:t>
        <a:bodyPr/>
        <a:lstStyle/>
        <a:p>
          <a:endParaRPr lang="en-US"/>
        </a:p>
      </dgm:t>
    </dgm:pt>
    <dgm:pt modelId="{FFB9B727-3120-9445-94AE-31DF8957AB4E}" type="pres">
      <dgm:prSet presAssocID="{6A413C6E-B137-A148-B8AA-26FC9F894AA5}" presName="hierChild4" presStyleCnt="0"/>
      <dgm:spPr/>
    </dgm:pt>
    <dgm:pt modelId="{5DED3274-D1B5-E946-9269-9CB0F51B057F}" type="pres">
      <dgm:prSet presAssocID="{6A413C6E-B137-A148-B8AA-26FC9F894AA5}" presName="hierChild5" presStyleCnt="0"/>
      <dgm:spPr/>
    </dgm:pt>
    <dgm:pt modelId="{9416E8E6-8E2C-0E4D-A43E-174A3778316E}" type="pres">
      <dgm:prSet presAssocID="{DD68BA80-C4EF-2141-AAF1-449B39DB3F7E}" presName="hierChild3" presStyleCnt="0"/>
      <dgm:spPr/>
    </dgm:pt>
  </dgm:ptLst>
  <dgm:cxnLst>
    <dgm:cxn modelId="{85B84B54-F415-6349-BDF8-92792C4B3BA5}" type="presOf" srcId="{8E92EF53-0DAF-6142-823A-F0720ADB4033}" destId="{4BD98E4D-C94A-7F49-A700-CC904AB1B00C}" srcOrd="0" destOrd="0" presId="urn:microsoft.com/office/officeart/2005/8/layout/orgChart1"/>
    <dgm:cxn modelId="{705DB61F-1A1D-3048-AB88-285F79BCAC61}" srcId="{DD68BA80-C4EF-2141-AAF1-449B39DB3F7E}" destId="{5582925C-AB2C-4F44-8438-6593FB492669}" srcOrd="0" destOrd="0" parTransId="{B475D1D4-6106-2D49-B91B-2E9F08C0382F}" sibTransId="{EC6FAD9F-D862-9343-A147-3F82AD258006}"/>
    <dgm:cxn modelId="{421AB8C0-E66D-2F46-B45B-0C0051122DBE}" srcId="{DD68BA80-C4EF-2141-AAF1-449B39DB3F7E}" destId="{ABA8F058-B2C6-6A4D-9878-CC8CB2891572}" srcOrd="1" destOrd="0" parTransId="{3F90881F-0A91-F24C-B0CB-0D74544425AA}" sibTransId="{982DF289-41FF-4A4A-B91A-BE7CD2C7F70F}"/>
    <dgm:cxn modelId="{63BB11DE-3490-5D4E-9492-063351B6BFA5}" type="presOf" srcId="{B475D1D4-6106-2D49-B91B-2E9F08C0382F}" destId="{16FFACAF-8B31-CB45-A5C1-E48575539F7F}" srcOrd="0" destOrd="0" presId="urn:microsoft.com/office/officeart/2005/8/layout/orgChart1"/>
    <dgm:cxn modelId="{5105F5F7-C1A4-084B-8D3D-7D08A131E88E}" srcId="{0FF068FC-ACE3-F347-BC0E-8CC0DDAF0F82}" destId="{DD68BA80-C4EF-2141-AAF1-449B39DB3F7E}" srcOrd="0" destOrd="0" parTransId="{21758184-EEF3-C349-9B86-F0163D77712B}" sibTransId="{DBDDE7ED-47AF-5942-B16B-1F0FFCB02B04}"/>
    <dgm:cxn modelId="{355A203C-6F3F-2A4C-8ADC-DACD5B9290C6}" type="presOf" srcId="{5582925C-AB2C-4F44-8438-6593FB492669}" destId="{87285E70-785B-784E-89D9-BC3FEF46646A}" srcOrd="1" destOrd="0" presId="urn:microsoft.com/office/officeart/2005/8/layout/orgChart1"/>
    <dgm:cxn modelId="{A7F90D6B-F4BE-024B-8A37-768136F28CF0}" type="presOf" srcId="{ABA8F058-B2C6-6A4D-9878-CC8CB2891572}" destId="{1CED2990-24F4-8A42-A5B3-52664706AC4A}" srcOrd="0" destOrd="0" presId="urn:microsoft.com/office/officeart/2005/8/layout/orgChart1"/>
    <dgm:cxn modelId="{ACE3D867-F0F6-C64A-AF4E-97D8D59B8644}" type="presOf" srcId="{6A413C6E-B137-A148-B8AA-26FC9F894AA5}" destId="{379C06E6-79B2-2A40-836B-D907152ED6DC}" srcOrd="0" destOrd="0" presId="urn:microsoft.com/office/officeart/2005/8/layout/orgChart1"/>
    <dgm:cxn modelId="{AC181F4C-CCFF-FC41-93A4-1AC975801E89}" type="presOf" srcId="{6A413C6E-B137-A148-B8AA-26FC9F894AA5}" destId="{32446DD7-F6DA-1549-9E06-2510D4CDCE53}" srcOrd="1" destOrd="0" presId="urn:microsoft.com/office/officeart/2005/8/layout/orgChart1"/>
    <dgm:cxn modelId="{96AE3213-EC2D-6143-AE1B-B6B3E42027AF}" srcId="{DD68BA80-C4EF-2141-AAF1-449B39DB3F7E}" destId="{6A413C6E-B137-A148-B8AA-26FC9F894AA5}" srcOrd="4" destOrd="0" parTransId="{27702088-3299-C341-BC4B-B83DFE735C79}" sibTransId="{5C974F7C-5310-DF42-AA47-220C51E70804}"/>
    <dgm:cxn modelId="{3FD88795-DD7B-3648-9584-089FB977BA70}" srcId="{DD68BA80-C4EF-2141-AAF1-449B39DB3F7E}" destId="{50FEB76C-F545-184C-96C1-D76CF194A935}" srcOrd="3" destOrd="0" parTransId="{BE53DA70-68D9-A448-9293-8D297B79D297}" sibTransId="{D93BDF58-8D15-674F-A5B4-4220EE87E118}"/>
    <dgm:cxn modelId="{7AB9A54A-E8D6-4A4A-8DD8-13EFD1B54895}" type="presOf" srcId="{8E92EF53-0DAF-6142-823A-F0720ADB4033}" destId="{2BA231AA-B631-6147-B483-B60DCE880A7A}" srcOrd="1" destOrd="0" presId="urn:microsoft.com/office/officeart/2005/8/layout/orgChart1"/>
    <dgm:cxn modelId="{8E09EAF4-E406-8B4E-AC2D-E7CEC7B11645}" type="presOf" srcId="{BE53DA70-68D9-A448-9293-8D297B79D297}" destId="{43229766-949C-074A-A3F7-F392D2E0B16F}" srcOrd="0" destOrd="0" presId="urn:microsoft.com/office/officeart/2005/8/layout/orgChart1"/>
    <dgm:cxn modelId="{1B24BA60-3E5B-0B40-9EF1-906A8184F58D}" type="presOf" srcId="{5582925C-AB2C-4F44-8438-6593FB492669}" destId="{5DC01642-2922-9B4F-8520-9653C6EE6C5C}" srcOrd="0" destOrd="0" presId="urn:microsoft.com/office/officeart/2005/8/layout/orgChart1"/>
    <dgm:cxn modelId="{F875D6F8-BB00-4E44-B0E4-D5DD96537370}" type="presOf" srcId="{DD68BA80-C4EF-2141-AAF1-449B39DB3F7E}" destId="{0921ECC6-BDCB-F84A-81F4-D4FE71BEFF07}" srcOrd="0" destOrd="0" presId="urn:microsoft.com/office/officeart/2005/8/layout/orgChart1"/>
    <dgm:cxn modelId="{7B98CC55-8C09-DB43-A03B-78BEDA065396}" type="presOf" srcId="{AD3D6DCE-C26B-934E-B163-92E5F230693B}" destId="{621E7FD7-D0AB-BA40-AFBC-0A5E20A67361}" srcOrd="0" destOrd="0" presId="urn:microsoft.com/office/officeart/2005/8/layout/orgChart1"/>
    <dgm:cxn modelId="{1471ABD4-1102-D04E-97AB-31840C374C81}" type="presOf" srcId="{0FF068FC-ACE3-F347-BC0E-8CC0DDAF0F82}" destId="{6D310B88-D705-8B4F-97EF-E8DF031F4C85}" srcOrd="0" destOrd="0" presId="urn:microsoft.com/office/officeart/2005/8/layout/orgChart1"/>
    <dgm:cxn modelId="{7EA75F99-4C2F-104B-B825-C48524E96AB6}" type="presOf" srcId="{27702088-3299-C341-BC4B-B83DFE735C79}" destId="{C23D5181-6F0D-E547-B492-AE0514EF089C}" srcOrd="0" destOrd="0" presId="urn:microsoft.com/office/officeart/2005/8/layout/orgChart1"/>
    <dgm:cxn modelId="{D99DA3D9-A15F-9846-8062-36531F469D62}" type="presOf" srcId="{ABA8F058-B2C6-6A4D-9878-CC8CB2891572}" destId="{FB6D940C-6E2A-3046-8F31-93AE93B00377}" srcOrd="1" destOrd="0" presId="urn:microsoft.com/office/officeart/2005/8/layout/orgChart1"/>
    <dgm:cxn modelId="{7FA2E565-82F4-E148-8317-B44D1C43395A}" type="presOf" srcId="{50FEB76C-F545-184C-96C1-D76CF194A935}" destId="{64A36755-02C0-8242-92D8-1CA9808DFC64}" srcOrd="1" destOrd="0" presId="urn:microsoft.com/office/officeart/2005/8/layout/orgChart1"/>
    <dgm:cxn modelId="{4CBB8E36-A793-154F-9A8A-DB566C33845B}" type="presOf" srcId="{3F90881F-0A91-F24C-B0CB-0D74544425AA}" destId="{3D93B07A-CF44-9E45-ADDC-0972FCEB4CCA}" srcOrd="0" destOrd="0" presId="urn:microsoft.com/office/officeart/2005/8/layout/orgChart1"/>
    <dgm:cxn modelId="{8BB76FA2-C5C4-C64E-9116-8DC0047ACB0E}" type="presOf" srcId="{50FEB76C-F545-184C-96C1-D76CF194A935}" destId="{2FB49896-5623-4B4F-9CF3-EF3A7E7A0D9B}" srcOrd="0" destOrd="0" presId="urn:microsoft.com/office/officeart/2005/8/layout/orgChart1"/>
    <dgm:cxn modelId="{04E127F4-D9FD-7A4B-B833-0784850A496D}" srcId="{DD68BA80-C4EF-2141-AAF1-449B39DB3F7E}" destId="{8E92EF53-0DAF-6142-823A-F0720ADB4033}" srcOrd="2" destOrd="0" parTransId="{AD3D6DCE-C26B-934E-B163-92E5F230693B}" sibTransId="{41961600-F548-B14D-AA47-1AD9965EFFA7}"/>
    <dgm:cxn modelId="{B83DD58B-2D57-F145-B980-F72CD6FE6378}" type="presOf" srcId="{DD68BA80-C4EF-2141-AAF1-449B39DB3F7E}" destId="{E082ABB4-C786-484C-A9EC-F00B386CC989}" srcOrd="1" destOrd="0" presId="urn:microsoft.com/office/officeart/2005/8/layout/orgChart1"/>
    <dgm:cxn modelId="{A7466E83-794F-EF40-9EA2-B69CDC03C749}" type="presParOf" srcId="{6D310B88-D705-8B4F-97EF-E8DF031F4C85}" destId="{BA04BA6C-ECC7-C64C-9E18-27F1305CFFB0}" srcOrd="0" destOrd="0" presId="urn:microsoft.com/office/officeart/2005/8/layout/orgChart1"/>
    <dgm:cxn modelId="{8438B4AF-A545-B74D-8887-5CC7B4C4FE78}" type="presParOf" srcId="{BA04BA6C-ECC7-C64C-9E18-27F1305CFFB0}" destId="{8597F5C7-FCF3-4C46-A8D8-55E72E892408}" srcOrd="0" destOrd="0" presId="urn:microsoft.com/office/officeart/2005/8/layout/orgChart1"/>
    <dgm:cxn modelId="{20390906-583A-EB40-9F3A-18055EF0B356}" type="presParOf" srcId="{8597F5C7-FCF3-4C46-A8D8-55E72E892408}" destId="{0921ECC6-BDCB-F84A-81F4-D4FE71BEFF07}" srcOrd="0" destOrd="0" presId="urn:microsoft.com/office/officeart/2005/8/layout/orgChart1"/>
    <dgm:cxn modelId="{E0633E9E-1107-E545-AD81-EF460F3928EA}" type="presParOf" srcId="{8597F5C7-FCF3-4C46-A8D8-55E72E892408}" destId="{E082ABB4-C786-484C-A9EC-F00B386CC989}" srcOrd="1" destOrd="0" presId="urn:microsoft.com/office/officeart/2005/8/layout/orgChart1"/>
    <dgm:cxn modelId="{56D4FCFB-EE40-D447-A07A-E01681ADB229}" type="presParOf" srcId="{BA04BA6C-ECC7-C64C-9E18-27F1305CFFB0}" destId="{F34A1FC0-BC59-E343-A55A-9856E54B3911}" srcOrd="1" destOrd="0" presId="urn:microsoft.com/office/officeart/2005/8/layout/orgChart1"/>
    <dgm:cxn modelId="{4EF47730-6282-9C47-93FA-3B842C60C8C7}" type="presParOf" srcId="{F34A1FC0-BC59-E343-A55A-9856E54B3911}" destId="{16FFACAF-8B31-CB45-A5C1-E48575539F7F}" srcOrd="0" destOrd="0" presId="urn:microsoft.com/office/officeart/2005/8/layout/orgChart1"/>
    <dgm:cxn modelId="{4FCA5150-6E63-6F4F-A29C-AAF26CB4803A}" type="presParOf" srcId="{F34A1FC0-BC59-E343-A55A-9856E54B3911}" destId="{A9753DD4-F2D2-274C-AA4A-190F5728A5F9}" srcOrd="1" destOrd="0" presId="urn:microsoft.com/office/officeart/2005/8/layout/orgChart1"/>
    <dgm:cxn modelId="{2ABEE496-14D8-A547-9AAC-E67275C503E1}" type="presParOf" srcId="{A9753DD4-F2D2-274C-AA4A-190F5728A5F9}" destId="{6E2E2654-0945-234B-93B6-1AEB022D4313}" srcOrd="0" destOrd="0" presId="urn:microsoft.com/office/officeart/2005/8/layout/orgChart1"/>
    <dgm:cxn modelId="{C2704685-428A-A548-B2BE-7B004C07A275}" type="presParOf" srcId="{6E2E2654-0945-234B-93B6-1AEB022D4313}" destId="{5DC01642-2922-9B4F-8520-9653C6EE6C5C}" srcOrd="0" destOrd="0" presId="urn:microsoft.com/office/officeart/2005/8/layout/orgChart1"/>
    <dgm:cxn modelId="{D202FAE3-0120-FC44-B751-28B5C424CA98}" type="presParOf" srcId="{6E2E2654-0945-234B-93B6-1AEB022D4313}" destId="{87285E70-785B-784E-89D9-BC3FEF46646A}" srcOrd="1" destOrd="0" presId="urn:microsoft.com/office/officeart/2005/8/layout/orgChart1"/>
    <dgm:cxn modelId="{8EA4C194-424C-9A4A-887B-900CA34598A9}" type="presParOf" srcId="{A9753DD4-F2D2-274C-AA4A-190F5728A5F9}" destId="{8E545872-DD13-E24D-924E-84F34DA1E395}" srcOrd="1" destOrd="0" presId="urn:microsoft.com/office/officeart/2005/8/layout/orgChart1"/>
    <dgm:cxn modelId="{74D38F2C-2ADD-9F45-81AB-AEFD319997FB}" type="presParOf" srcId="{A9753DD4-F2D2-274C-AA4A-190F5728A5F9}" destId="{A0B8B6AE-455E-0C43-B93A-3567BF2B8B05}" srcOrd="2" destOrd="0" presId="urn:microsoft.com/office/officeart/2005/8/layout/orgChart1"/>
    <dgm:cxn modelId="{175F0FE9-7875-504C-8071-9256619F6E2A}" type="presParOf" srcId="{F34A1FC0-BC59-E343-A55A-9856E54B3911}" destId="{3D93B07A-CF44-9E45-ADDC-0972FCEB4CCA}" srcOrd="2" destOrd="0" presId="urn:microsoft.com/office/officeart/2005/8/layout/orgChart1"/>
    <dgm:cxn modelId="{66EF32F2-6F1F-1B48-A482-6D58735FBB6E}" type="presParOf" srcId="{F34A1FC0-BC59-E343-A55A-9856E54B3911}" destId="{7B65ACF8-72B8-464C-B46E-E65B9F8C1C29}" srcOrd="3" destOrd="0" presId="urn:microsoft.com/office/officeart/2005/8/layout/orgChart1"/>
    <dgm:cxn modelId="{F0A2B6BF-DCB7-3144-A304-74409B115530}" type="presParOf" srcId="{7B65ACF8-72B8-464C-B46E-E65B9F8C1C29}" destId="{9476FC0C-EEA3-1541-A74A-2D638C0D91C4}" srcOrd="0" destOrd="0" presId="urn:microsoft.com/office/officeart/2005/8/layout/orgChart1"/>
    <dgm:cxn modelId="{AE9B7773-F41D-B64D-9F2D-649DC84C0F79}" type="presParOf" srcId="{9476FC0C-EEA3-1541-A74A-2D638C0D91C4}" destId="{1CED2990-24F4-8A42-A5B3-52664706AC4A}" srcOrd="0" destOrd="0" presId="urn:microsoft.com/office/officeart/2005/8/layout/orgChart1"/>
    <dgm:cxn modelId="{8A00E820-B206-DB4C-9D2D-BBC40060B396}" type="presParOf" srcId="{9476FC0C-EEA3-1541-A74A-2D638C0D91C4}" destId="{FB6D940C-6E2A-3046-8F31-93AE93B00377}" srcOrd="1" destOrd="0" presId="urn:microsoft.com/office/officeart/2005/8/layout/orgChart1"/>
    <dgm:cxn modelId="{F1824A2E-6110-E84E-AFD3-F2847F242C8D}" type="presParOf" srcId="{7B65ACF8-72B8-464C-B46E-E65B9F8C1C29}" destId="{FC38B7C0-9CAC-4141-84A2-367EADE528AD}" srcOrd="1" destOrd="0" presId="urn:microsoft.com/office/officeart/2005/8/layout/orgChart1"/>
    <dgm:cxn modelId="{8EBC0821-0A18-E247-BE18-6E440CAB887D}" type="presParOf" srcId="{7B65ACF8-72B8-464C-B46E-E65B9F8C1C29}" destId="{468083AB-E7D5-C54A-A89D-CACD8CA89A0D}" srcOrd="2" destOrd="0" presId="urn:microsoft.com/office/officeart/2005/8/layout/orgChart1"/>
    <dgm:cxn modelId="{2D424863-DA51-5949-B9C1-DC33BD0C465B}" type="presParOf" srcId="{F34A1FC0-BC59-E343-A55A-9856E54B3911}" destId="{621E7FD7-D0AB-BA40-AFBC-0A5E20A67361}" srcOrd="4" destOrd="0" presId="urn:microsoft.com/office/officeart/2005/8/layout/orgChart1"/>
    <dgm:cxn modelId="{DE85F09A-059A-B04A-8B93-3EC79C5F7662}" type="presParOf" srcId="{F34A1FC0-BC59-E343-A55A-9856E54B3911}" destId="{CBF4FD0E-934B-AE45-BF90-25A29281EE65}" srcOrd="5" destOrd="0" presId="urn:microsoft.com/office/officeart/2005/8/layout/orgChart1"/>
    <dgm:cxn modelId="{593D2CE1-E80B-044C-8AAB-2733BD80AC05}" type="presParOf" srcId="{CBF4FD0E-934B-AE45-BF90-25A29281EE65}" destId="{0B17C381-B647-3442-95BD-F4019255BB8A}" srcOrd="0" destOrd="0" presId="urn:microsoft.com/office/officeart/2005/8/layout/orgChart1"/>
    <dgm:cxn modelId="{7108B126-CE5B-2F4C-AF70-577B6C913A60}" type="presParOf" srcId="{0B17C381-B647-3442-95BD-F4019255BB8A}" destId="{4BD98E4D-C94A-7F49-A700-CC904AB1B00C}" srcOrd="0" destOrd="0" presId="urn:microsoft.com/office/officeart/2005/8/layout/orgChart1"/>
    <dgm:cxn modelId="{F11CAF0E-1E00-524D-95F5-7E30589440FA}" type="presParOf" srcId="{0B17C381-B647-3442-95BD-F4019255BB8A}" destId="{2BA231AA-B631-6147-B483-B60DCE880A7A}" srcOrd="1" destOrd="0" presId="urn:microsoft.com/office/officeart/2005/8/layout/orgChart1"/>
    <dgm:cxn modelId="{443DC9BB-7848-B041-9886-976308B929F7}" type="presParOf" srcId="{CBF4FD0E-934B-AE45-BF90-25A29281EE65}" destId="{303BC818-EBAB-8140-AD8D-C8AE92D1E8B1}" srcOrd="1" destOrd="0" presId="urn:microsoft.com/office/officeart/2005/8/layout/orgChart1"/>
    <dgm:cxn modelId="{80ED694E-BF1E-3F41-ACA1-C734E12CAF85}" type="presParOf" srcId="{CBF4FD0E-934B-AE45-BF90-25A29281EE65}" destId="{F3F7DCA8-F997-C14E-9C69-DF5F600C0FD7}" srcOrd="2" destOrd="0" presId="urn:microsoft.com/office/officeart/2005/8/layout/orgChart1"/>
    <dgm:cxn modelId="{0DA887FD-5659-6244-B67E-1B8FEF8F1B0F}" type="presParOf" srcId="{F34A1FC0-BC59-E343-A55A-9856E54B3911}" destId="{43229766-949C-074A-A3F7-F392D2E0B16F}" srcOrd="6" destOrd="0" presId="urn:microsoft.com/office/officeart/2005/8/layout/orgChart1"/>
    <dgm:cxn modelId="{09583B8B-B65F-EB4E-B2F3-F8720BAD9917}" type="presParOf" srcId="{F34A1FC0-BC59-E343-A55A-9856E54B3911}" destId="{4BEBF371-DFA1-1B4A-BC4C-F20E3A9FDF8E}" srcOrd="7" destOrd="0" presId="urn:microsoft.com/office/officeart/2005/8/layout/orgChart1"/>
    <dgm:cxn modelId="{7912525F-2810-DE43-8958-A02D246C407B}" type="presParOf" srcId="{4BEBF371-DFA1-1B4A-BC4C-F20E3A9FDF8E}" destId="{7E87E4CD-654E-7C4F-B5CC-90461A4B9CFC}" srcOrd="0" destOrd="0" presId="urn:microsoft.com/office/officeart/2005/8/layout/orgChart1"/>
    <dgm:cxn modelId="{B7A0303C-55A9-E242-8C9E-26248B8F9090}" type="presParOf" srcId="{7E87E4CD-654E-7C4F-B5CC-90461A4B9CFC}" destId="{2FB49896-5623-4B4F-9CF3-EF3A7E7A0D9B}" srcOrd="0" destOrd="0" presId="urn:microsoft.com/office/officeart/2005/8/layout/orgChart1"/>
    <dgm:cxn modelId="{E9A1FE96-CFDB-5E4F-B7F0-E3372C283F6E}" type="presParOf" srcId="{7E87E4CD-654E-7C4F-B5CC-90461A4B9CFC}" destId="{64A36755-02C0-8242-92D8-1CA9808DFC64}" srcOrd="1" destOrd="0" presId="urn:microsoft.com/office/officeart/2005/8/layout/orgChart1"/>
    <dgm:cxn modelId="{2C28CB1F-EC3A-014A-896C-10A4E1C4072B}" type="presParOf" srcId="{4BEBF371-DFA1-1B4A-BC4C-F20E3A9FDF8E}" destId="{42E88719-3963-0B4D-92ED-B61C4A4414E6}" srcOrd="1" destOrd="0" presId="urn:microsoft.com/office/officeart/2005/8/layout/orgChart1"/>
    <dgm:cxn modelId="{F776E9A8-1FCD-F543-A48F-7883D6B016BE}" type="presParOf" srcId="{4BEBF371-DFA1-1B4A-BC4C-F20E3A9FDF8E}" destId="{7800733A-D913-2442-BF71-6B2680FA58DA}" srcOrd="2" destOrd="0" presId="urn:microsoft.com/office/officeart/2005/8/layout/orgChart1"/>
    <dgm:cxn modelId="{EBCE3254-6C1F-5E4E-90A9-9C7603B4A906}" type="presParOf" srcId="{F34A1FC0-BC59-E343-A55A-9856E54B3911}" destId="{C23D5181-6F0D-E547-B492-AE0514EF089C}" srcOrd="8" destOrd="0" presId="urn:microsoft.com/office/officeart/2005/8/layout/orgChart1"/>
    <dgm:cxn modelId="{A082E6DD-35D9-C54A-B108-CEE52BA194E3}" type="presParOf" srcId="{F34A1FC0-BC59-E343-A55A-9856E54B3911}" destId="{E9ECFE35-A5B1-284F-8533-FB6C23B68B35}" srcOrd="9" destOrd="0" presId="urn:microsoft.com/office/officeart/2005/8/layout/orgChart1"/>
    <dgm:cxn modelId="{6D54E095-7034-044D-ABAD-21B2FEFC4808}" type="presParOf" srcId="{E9ECFE35-A5B1-284F-8533-FB6C23B68B35}" destId="{4DA4BC1D-A962-9E4B-BF32-F075B4E032D1}" srcOrd="0" destOrd="0" presId="urn:microsoft.com/office/officeart/2005/8/layout/orgChart1"/>
    <dgm:cxn modelId="{92A00D3B-F411-D946-8A3B-91FC9A6997DE}" type="presParOf" srcId="{4DA4BC1D-A962-9E4B-BF32-F075B4E032D1}" destId="{379C06E6-79B2-2A40-836B-D907152ED6DC}" srcOrd="0" destOrd="0" presId="urn:microsoft.com/office/officeart/2005/8/layout/orgChart1"/>
    <dgm:cxn modelId="{DA8AF757-4EE1-BB41-A361-D61B6D3ED5BC}" type="presParOf" srcId="{4DA4BC1D-A962-9E4B-BF32-F075B4E032D1}" destId="{32446DD7-F6DA-1549-9E06-2510D4CDCE53}" srcOrd="1" destOrd="0" presId="urn:microsoft.com/office/officeart/2005/8/layout/orgChart1"/>
    <dgm:cxn modelId="{F08328FD-38AD-8F46-ABA2-313B80256E3B}" type="presParOf" srcId="{E9ECFE35-A5B1-284F-8533-FB6C23B68B35}" destId="{FFB9B727-3120-9445-94AE-31DF8957AB4E}" srcOrd="1" destOrd="0" presId="urn:microsoft.com/office/officeart/2005/8/layout/orgChart1"/>
    <dgm:cxn modelId="{A56D97C3-68AF-5F44-8C03-CF0130745F07}" type="presParOf" srcId="{E9ECFE35-A5B1-284F-8533-FB6C23B68B35}" destId="{5DED3274-D1B5-E946-9269-9CB0F51B057F}" srcOrd="2" destOrd="0" presId="urn:microsoft.com/office/officeart/2005/8/layout/orgChart1"/>
    <dgm:cxn modelId="{F6F080EB-EB0A-2242-8DC5-7B426702C888}" type="presParOf" srcId="{BA04BA6C-ECC7-C64C-9E18-27F1305CFFB0}" destId="{9416E8E6-8E2C-0E4D-A43E-174A3778316E}"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3D5181-6F0D-E547-B492-AE0514EF089C}">
      <dsp:nvSpPr>
        <dsp:cNvPr id="0" name=""/>
        <dsp:cNvSpPr/>
      </dsp:nvSpPr>
      <dsp:spPr>
        <a:xfrm>
          <a:off x="3048000" y="1075716"/>
          <a:ext cx="2525650" cy="219168"/>
        </a:xfrm>
        <a:custGeom>
          <a:avLst/>
          <a:gdLst/>
          <a:ahLst/>
          <a:cxnLst/>
          <a:rect l="0" t="0" r="0" b="0"/>
          <a:pathLst>
            <a:path>
              <a:moveTo>
                <a:pt x="0" y="0"/>
              </a:moveTo>
              <a:lnTo>
                <a:pt x="0" y="109584"/>
              </a:lnTo>
              <a:lnTo>
                <a:pt x="2525650" y="109584"/>
              </a:lnTo>
              <a:lnTo>
                <a:pt x="2525650" y="219168"/>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3229766-949C-074A-A3F7-F392D2E0B16F}">
      <dsp:nvSpPr>
        <dsp:cNvPr id="0" name=""/>
        <dsp:cNvSpPr/>
      </dsp:nvSpPr>
      <dsp:spPr>
        <a:xfrm>
          <a:off x="3048000" y="1075716"/>
          <a:ext cx="1262825" cy="219168"/>
        </a:xfrm>
        <a:custGeom>
          <a:avLst/>
          <a:gdLst/>
          <a:ahLst/>
          <a:cxnLst/>
          <a:rect l="0" t="0" r="0" b="0"/>
          <a:pathLst>
            <a:path>
              <a:moveTo>
                <a:pt x="0" y="0"/>
              </a:moveTo>
              <a:lnTo>
                <a:pt x="0" y="109584"/>
              </a:lnTo>
              <a:lnTo>
                <a:pt x="1262825" y="109584"/>
              </a:lnTo>
              <a:lnTo>
                <a:pt x="1262825" y="219168"/>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21E7FD7-D0AB-BA40-AFBC-0A5E20A67361}">
      <dsp:nvSpPr>
        <dsp:cNvPr id="0" name=""/>
        <dsp:cNvSpPr/>
      </dsp:nvSpPr>
      <dsp:spPr>
        <a:xfrm>
          <a:off x="3002280" y="1075716"/>
          <a:ext cx="91440" cy="219168"/>
        </a:xfrm>
        <a:custGeom>
          <a:avLst/>
          <a:gdLst/>
          <a:ahLst/>
          <a:cxnLst/>
          <a:rect l="0" t="0" r="0" b="0"/>
          <a:pathLst>
            <a:path>
              <a:moveTo>
                <a:pt x="45720" y="0"/>
              </a:moveTo>
              <a:lnTo>
                <a:pt x="45720" y="219168"/>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D93B07A-CF44-9E45-ADDC-0972FCEB4CCA}">
      <dsp:nvSpPr>
        <dsp:cNvPr id="0" name=""/>
        <dsp:cNvSpPr/>
      </dsp:nvSpPr>
      <dsp:spPr>
        <a:xfrm>
          <a:off x="1785174" y="1075716"/>
          <a:ext cx="1262825" cy="219168"/>
        </a:xfrm>
        <a:custGeom>
          <a:avLst/>
          <a:gdLst/>
          <a:ahLst/>
          <a:cxnLst/>
          <a:rect l="0" t="0" r="0" b="0"/>
          <a:pathLst>
            <a:path>
              <a:moveTo>
                <a:pt x="1262825" y="0"/>
              </a:moveTo>
              <a:lnTo>
                <a:pt x="1262825" y="109584"/>
              </a:lnTo>
              <a:lnTo>
                <a:pt x="0" y="109584"/>
              </a:lnTo>
              <a:lnTo>
                <a:pt x="0" y="219168"/>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6FFACAF-8B31-CB45-A5C1-E48575539F7F}">
      <dsp:nvSpPr>
        <dsp:cNvPr id="0" name=""/>
        <dsp:cNvSpPr/>
      </dsp:nvSpPr>
      <dsp:spPr>
        <a:xfrm>
          <a:off x="522349" y="1075716"/>
          <a:ext cx="2525650" cy="219168"/>
        </a:xfrm>
        <a:custGeom>
          <a:avLst/>
          <a:gdLst/>
          <a:ahLst/>
          <a:cxnLst/>
          <a:rect l="0" t="0" r="0" b="0"/>
          <a:pathLst>
            <a:path>
              <a:moveTo>
                <a:pt x="2525650" y="0"/>
              </a:moveTo>
              <a:lnTo>
                <a:pt x="2525650" y="109584"/>
              </a:lnTo>
              <a:lnTo>
                <a:pt x="0" y="109584"/>
              </a:lnTo>
              <a:lnTo>
                <a:pt x="0" y="219168"/>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921ECC6-BDCB-F84A-81F4-D4FE71BEFF07}">
      <dsp:nvSpPr>
        <dsp:cNvPr id="0" name=""/>
        <dsp:cNvSpPr/>
      </dsp:nvSpPr>
      <dsp:spPr>
        <a:xfrm>
          <a:off x="1814689" y="553887"/>
          <a:ext cx="2466621" cy="521828"/>
        </a:xfrm>
        <a:prstGeom prst="rect">
          <a:avLst/>
        </a:prstGeom>
        <a:gradFill rotWithShape="0">
          <a:gsLst>
            <a:gs pos="9000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latin typeface="Courier"/>
              <a:cs typeface="Courier"/>
            </a:rPr>
            <a:t>spring-boot-starter-web</a:t>
          </a:r>
          <a:endParaRPr lang="en-US" sz="1100" kern="1200" dirty="0">
            <a:latin typeface="Courier"/>
            <a:cs typeface="Courier"/>
          </a:endParaRPr>
        </a:p>
      </dsp:txBody>
      <dsp:txXfrm>
        <a:off x="1814689" y="553887"/>
        <a:ext cx="2466621" cy="521828"/>
      </dsp:txXfrm>
    </dsp:sp>
    <dsp:sp modelId="{5DC01642-2922-9B4F-8520-9653C6EE6C5C}">
      <dsp:nvSpPr>
        <dsp:cNvPr id="0" name=""/>
        <dsp:cNvSpPr/>
      </dsp:nvSpPr>
      <dsp:spPr>
        <a:xfrm>
          <a:off x="520" y="1294884"/>
          <a:ext cx="1043657" cy="521828"/>
        </a:xfrm>
        <a:prstGeom prst="rect">
          <a:avLst/>
        </a:prstGeom>
        <a:gradFill rotWithShape="0">
          <a:gsLst>
            <a:gs pos="9000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latin typeface="Courier"/>
              <a:cs typeface="Courier"/>
            </a:rPr>
            <a:t>spring-web</a:t>
          </a:r>
          <a:endParaRPr lang="en-US" sz="1100" kern="1200" dirty="0">
            <a:latin typeface="Courier"/>
            <a:cs typeface="Courier"/>
          </a:endParaRPr>
        </a:p>
      </dsp:txBody>
      <dsp:txXfrm>
        <a:off x="520" y="1294884"/>
        <a:ext cx="1043657" cy="521828"/>
      </dsp:txXfrm>
    </dsp:sp>
    <dsp:sp modelId="{1CED2990-24F4-8A42-A5B3-52664706AC4A}">
      <dsp:nvSpPr>
        <dsp:cNvPr id="0" name=""/>
        <dsp:cNvSpPr/>
      </dsp:nvSpPr>
      <dsp:spPr>
        <a:xfrm>
          <a:off x="1263346" y="1294884"/>
          <a:ext cx="1043657" cy="521828"/>
        </a:xfrm>
        <a:prstGeom prst="rect">
          <a:avLst/>
        </a:prstGeom>
        <a:gradFill rotWithShape="0">
          <a:gsLst>
            <a:gs pos="9000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latin typeface="Courier"/>
              <a:cs typeface="Courier"/>
            </a:rPr>
            <a:t>spring-boot-starter-tomcat</a:t>
          </a:r>
          <a:endParaRPr lang="en-US" sz="1100" kern="1200" dirty="0">
            <a:latin typeface="Courier"/>
            <a:cs typeface="Courier"/>
          </a:endParaRPr>
        </a:p>
      </dsp:txBody>
      <dsp:txXfrm>
        <a:off x="1263346" y="1294884"/>
        <a:ext cx="1043657" cy="521828"/>
      </dsp:txXfrm>
    </dsp:sp>
    <dsp:sp modelId="{4BD98E4D-C94A-7F49-A700-CC904AB1B00C}">
      <dsp:nvSpPr>
        <dsp:cNvPr id="0" name=""/>
        <dsp:cNvSpPr/>
      </dsp:nvSpPr>
      <dsp:spPr>
        <a:xfrm>
          <a:off x="2526171" y="1294884"/>
          <a:ext cx="1043657" cy="521828"/>
        </a:xfrm>
        <a:prstGeom prst="rect">
          <a:avLst/>
        </a:prstGeom>
        <a:gradFill rotWithShape="0">
          <a:gsLst>
            <a:gs pos="9000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latin typeface="Courier"/>
              <a:cs typeface="Courier"/>
            </a:rPr>
            <a:t>spring-boot-starter-validation</a:t>
          </a:r>
          <a:endParaRPr lang="en-US" sz="1100" kern="1200" dirty="0">
            <a:latin typeface="Courier"/>
            <a:cs typeface="Courier"/>
          </a:endParaRPr>
        </a:p>
      </dsp:txBody>
      <dsp:txXfrm>
        <a:off x="2526171" y="1294884"/>
        <a:ext cx="1043657" cy="521828"/>
      </dsp:txXfrm>
    </dsp:sp>
    <dsp:sp modelId="{2FB49896-5623-4B4F-9CF3-EF3A7E7A0D9B}">
      <dsp:nvSpPr>
        <dsp:cNvPr id="0" name=""/>
        <dsp:cNvSpPr/>
      </dsp:nvSpPr>
      <dsp:spPr>
        <a:xfrm>
          <a:off x="3788996" y="1294884"/>
          <a:ext cx="1043657" cy="521828"/>
        </a:xfrm>
        <a:prstGeom prst="rect">
          <a:avLst/>
        </a:prstGeom>
        <a:gradFill rotWithShape="0">
          <a:gsLst>
            <a:gs pos="9000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latin typeface="Courier"/>
              <a:cs typeface="Courier"/>
            </a:rPr>
            <a:t>spring-</a:t>
          </a:r>
          <a:r>
            <a:rPr lang="en-US" sz="1100" kern="1200" dirty="0" err="1" smtClean="0">
              <a:latin typeface="Courier"/>
              <a:cs typeface="Courier"/>
            </a:rPr>
            <a:t>webmvc</a:t>
          </a:r>
          <a:endParaRPr lang="en-US" sz="1100" kern="1200" dirty="0">
            <a:latin typeface="Courier"/>
            <a:cs typeface="Courier"/>
          </a:endParaRPr>
        </a:p>
      </dsp:txBody>
      <dsp:txXfrm>
        <a:off x="3788996" y="1294884"/>
        <a:ext cx="1043657" cy="521828"/>
      </dsp:txXfrm>
    </dsp:sp>
    <dsp:sp modelId="{379C06E6-79B2-2A40-836B-D907152ED6DC}">
      <dsp:nvSpPr>
        <dsp:cNvPr id="0" name=""/>
        <dsp:cNvSpPr/>
      </dsp:nvSpPr>
      <dsp:spPr>
        <a:xfrm>
          <a:off x="5051821" y="1294884"/>
          <a:ext cx="1043657" cy="521828"/>
        </a:xfrm>
        <a:prstGeom prst="rect">
          <a:avLst/>
        </a:prstGeom>
        <a:gradFill rotWithShape="0">
          <a:gsLst>
            <a:gs pos="9000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err="1" smtClean="0">
              <a:latin typeface="Courier"/>
              <a:cs typeface="Courier"/>
            </a:rPr>
            <a:t>jackson-databind</a:t>
          </a:r>
          <a:endParaRPr lang="en-US" sz="1100" kern="1200" dirty="0">
            <a:latin typeface="Courier"/>
            <a:cs typeface="Courier"/>
          </a:endParaRPr>
        </a:p>
      </dsp:txBody>
      <dsp:txXfrm>
        <a:off x="5051821" y="1294884"/>
        <a:ext cx="1043657" cy="52182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47E9F9-6557-4923-BE10-1C342566E3EE}" type="datetimeFigureOut">
              <a:rPr lang="en-US" smtClean="0"/>
              <a:t>9/11/16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9B87A38-3CEC-41F8-9B8A-7D549F200228}" type="slidenum">
              <a:rPr lang="en-US" smtClean="0"/>
              <a:t>‹#›</a:t>
            </a:fld>
            <a:endParaRPr lang="en-US"/>
          </a:p>
        </p:txBody>
      </p:sp>
    </p:spTree>
    <p:extLst>
      <p:ext uri="{BB962C8B-B14F-4D97-AF65-F5344CB8AC3E}">
        <p14:creationId xmlns:p14="http://schemas.microsoft.com/office/powerpoint/2010/main" val="1796296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B87A38-3CEC-41F8-9B8A-7D549F200228}" type="slidenum">
              <a:rPr lang="en-US" smtClean="0"/>
              <a:t>1</a:t>
            </a:fld>
            <a:endParaRPr lang="en-US"/>
          </a:p>
        </p:txBody>
      </p:sp>
    </p:spTree>
    <p:extLst>
      <p:ext uri="{BB962C8B-B14F-4D97-AF65-F5344CB8AC3E}">
        <p14:creationId xmlns:p14="http://schemas.microsoft.com/office/powerpoint/2010/main" val="18424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B87A38-3CEC-41F8-9B8A-7D549F200228}" type="slidenum">
              <a:rPr lang="en-US" smtClean="0"/>
              <a:t>2</a:t>
            </a:fld>
            <a:endParaRPr lang="en-US"/>
          </a:p>
        </p:txBody>
      </p:sp>
    </p:spTree>
    <p:extLst>
      <p:ext uri="{BB962C8B-B14F-4D97-AF65-F5344CB8AC3E}">
        <p14:creationId xmlns:p14="http://schemas.microsoft.com/office/powerpoint/2010/main" val="1316767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B87A38-3CEC-41F8-9B8A-7D549F200228}" type="slidenum">
              <a:rPr lang="en-US" smtClean="0"/>
              <a:t>3</a:t>
            </a:fld>
            <a:endParaRPr lang="en-US"/>
          </a:p>
        </p:txBody>
      </p:sp>
    </p:spTree>
    <p:extLst>
      <p:ext uri="{BB962C8B-B14F-4D97-AF65-F5344CB8AC3E}">
        <p14:creationId xmlns:p14="http://schemas.microsoft.com/office/powerpoint/2010/main" val="1316767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B87A38-3CEC-41F8-9B8A-7D549F200228}" type="slidenum">
              <a:rPr lang="en-US" smtClean="0"/>
              <a:t>12</a:t>
            </a:fld>
            <a:endParaRPr lang="en-US"/>
          </a:p>
        </p:txBody>
      </p:sp>
    </p:spTree>
    <p:extLst>
      <p:ext uri="{BB962C8B-B14F-4D97-AF65-F5344CB8AC3E}">
        <p14:creationId xmlns:p14="http://schemas.microsoft.com/office/powerpoint/2010/main" val="1316767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Spring Boot is designed to help us build good apps rapidly. A key piece of making this happen is how Boot plugs in its opinions. Boot is not an exclusive concept. There are other opinionated frameworks out there like Play and </a:t>
            </a:r>
            <a:r>
              <a:rPr lang="en-US" dirty="0" err="1" smtClean="0"/>
              <a:t>Dropwizard</a:t>
            </a:r>
            <a:r>
              <a:rPr lang="en-US" dirty="0" smtClean="0"/>
              <a:t>. Some of these may even leverage Boot under the hood and use features of Boot that are very useful. However, Spring Boot, to it’s credit, makes things trivial for the Developer to say, “No. I don’t agree with you Boot. I know what I’m doing and I’d like to do it my way because I understand my business use case better than you do.” Boot tries to be non-intrusive. i.e. Boot says “</a:t>
            </a:r>
            <a:r>
              <a:rPr lang="en-US" dirty="0" err="1" smtClean="0"/>
              <a:t>Mr</a:t>
            </a:r>
            <a:r>
              <a:rPr lang="en-US" dirty="0" smtClean="0"/>
              <a:t> Developer, I will only start doing things if you choose not to.” And if the Developer chooses to build his application the way he likes, Boot will happily step aside.</a:t>
            </a:r>
          </a:p>
          <a:p>
            <a:r>
              <a:rPr lang="en-US" dirty="0" smtClean="0"/>
              <a:t>Boot believes the correct way is the easiest way.</a:t>
            </a:r>
          </a:p>
          <a:p>
            <a:r>
              <a:rPr lang="en-US" dirty="0" smtClean="0"/>
              <a:t>While, the Spring Framework makes things simple. Spring Boot takes Spring a step further by making the simplest thing the easiest.</a:t>
            </a:r>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13</a:t>
            </a:fld>
            <a:endParaRPr lang="en-US"/>
          </a:p>
        </p:txBody>
      </p:sp>
    </p:spTree>
    <p:extLst>
      <p:ext uri="{BB962C8B-B14F-4D97-AF65-F5344CB8AC3E}">
        <p14:creationId xmlns:p14="http://schemas.microsoft.com/office/powerpoint/2010/main" val="1425605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3.6 </a:t>
            </a:r>
            <a:r>
              <a:rPr lang="en-US" smtClean="0"/>
              <a:t>million in March 2016</a:t>
            </a:r>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14</a:t>
            </a:fld>
            <a:endParaRPr lang="en-US"/>
          </a:p>
        </p:txBody>
      </p:sp>
    </p:spTree>
    <p:extLst>
      <p:ext uri="{BB962C8B-B14F-4D97-AF65-F5344CB8AC3E}">
        <p14:creationId xmlns:p14="http://schemas.microsoft.com/office/powerpoint/2010/main" val="545044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B87A38-3CEC-41F8-9B8A-7D549F200228}" type="slidenum">
              <a:rPr lang="en-US" smtClean="0"/>
              <a:t>15</a:t>
            </a:fld>
            <a:endParaRPr lang="en-US"/>
          </a:p>
        </p:txBody>
      </p:sp>
    </p:spTree>
    <p:extLst>
      <p:ext uri="{BB962C8B-B14F-4D97-AF65-F5344CB8AC3E}">
        <p14:creationId xmlns:p14="http://schemas.microsoft.com/office/powerpoint/2010/main" val="1316767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B87A38-3CEC-41F8-9B8A-7D549F200228}" type="slidenum">
              <a:rPr lang="en-US" smtClean="0"/>
              <a:t>30</a:t>
            </a:fld>
            <a:endParaRPr lang="en-US"/>
          </a:p>
        </p:txBody>
      </p:sp>
    </p:spTree>
    <p:extLst>
      <p:ext uri="{BB962C8B-B14F-4D97-AF65-F5344CB8AC3E}">
        <p14:creationId xmlns:p14="http://schemas.microsoft.com/office/powerpoint/2010/main" val="4234544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Rectangle 9"/>
          <p:cNvSpPr/>
          <p:nvPr userDrawn="1"/>
        </p:nvSpPr>
        <p:spPr>
          <a:xfrm>
            <a:off x="-89647" y="-27990"/>
            <a:ext cx="9259047" cy="5220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3" name="Title 1"/>
          <p:cNvSpPr>
            <a:spLocks noGrp="1"/>
          </p:cNvSpPr>
          <p:nvPr>
            <p:ph type="ctrTitle" hasCustomPrompt="1"/>
          </p:nvPr>
        </p:nvSpPr>
        <p:spPr>
          <a:xfrm>
            <a:off x="1134021" y="2005054"/>
            <a:ext cx="6530788" cy="1147664"/>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21" y="1586264"/>
            <a:ext cx="6110923" cy="314872"/>
          </a:xfrm>
        </p:spPr>
        <p:txBody>
          <a:bodyPr>
            <a:noAutofit/>
          </a:bodyPr>
          <a:lstStyle>
            <a:lvl1pPr marL="0" indent="0" algn="l">
              <a:buNone/>
              <a:defRPr sz="16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3315823"/>
            <a:ext cx="7881472" cy="345129"/>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172835148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normAutofit/>
          </a:bodyPr>
          <a:lstStyle>
            <a:lvl1pPr marL="0" indent="0">
              <a:spcAft>
                <a:spcPts val="600"/>
              </a:spcAft>
              <a:buNone/>
              <a:defRPr sz="1600">
                <a:solidFill>
                  <a:srgbClr val="878787"/>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p:txBody>
      </p:sp>
      <p:sp>
        <p:nvSpPr>
          <p:cNvPr id="6" name="Text Placeholder 5"/>
          <p:cNvSpPr>
            <a:spLocks noGrp="1"/>
          </p:cNvSpPr>
          <p:nvPr>
            <p:ph type="body" sz="quarter" idx="10"/>
          </p:nvPr>
        </p:nvSpPr>
        <p:spPr>
          <a:xfrm>
            <a:off x="4662394" y="3832344"/>
            <a:ext cx="4070350" cy="665162"/>
          </a:xfrm>
        </p:spPr>
        <p:txBody>
          <a:bodyPr>
            <a:noAutofit/>
          </a:bodyPr>
          <a:lstStyle>
            <a:lvl1pPr marL="0" indent="0">
              <a:buNone/>
              <a:defRPr sz="1100" i="1">
                <a:solidFill>
                  <a:schemeClr val="bg1">
                    <a:lumMod val="75000"/>
                  </a:schemeClr>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smtClean="0"/>
              <a:t>Click to edit Master text styles</a:t>
            </a:r>
          </a:p>
        </p:txBody>
      </p:sp>
      <p:sp>
        <p:nvSpPr>
          <p:cNvPr id="8" name="Picture Placeholder 7"/>
          <p:cNvSpPr>
            <a:spLocks noGrp="1"/>
          </p:cNvSpPr>
          <p:nvPr>
            <p:ph type="pic" sz="quarter" idx="11"/>
          </p:nvPr>
        </p:nvSpPr>
        <p:spPr>
          <a:xfrm>
            <a:off x="4662488" y="1200150"/>
            <a:ext cx="4070350" cy="2430556"/>
          </a:xfrm>
        </p:spPr>
        <p:txBody>
          <a:bodyPr/>
          <a:lstStyle/>
          <a:p>
            <a:r>
              <a:rPr lang="en-US" smtClean="0"/>
              <a:t>Drag picture to placeholder or click icon to add</a:t>
            </a:r>
            <a:endParaRPr lang="en-US"/>
          </a:p>
        </p:txBody>
      </p:sp>
      <p:cxnSp>
        <p:nvCxnSpPr>
          <p:cNvPr id="7" name="Straight Connector 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2094381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151335"/>
            <a:ext cx="4040188" cy="7536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016580"/>
            <a:ext cx="4040188" cy="2578042"/>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6" y="1151335"/>
            <a:ext cx="4041775" cy="7536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016580"/>
            <a:ext cx="4041775" cy="2578042"/>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7" name="Straight Connector 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86824430"/>
      </p:ext>
    </p:extLst>
  </p:cSld>
  <p:clrMapOvr>
    <a:masterClrMapping/>
  </p:clrMapOvr>
  <p:transition xmlns:p14="http://schemas.microsoft.com/office/powerpoint/2010/mai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tx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373780"/>
            <a:ext cx="9144000" cy="300461"/>
          </a:xfrm>
        </p:spPr>
        <p:txBody>
          <a:bodyPr/>
          <a:lstStyle>
            <a:lvl1pPr algn="ctr">
              <a:defRPr sz="1800" baseline="0"/>
            </a:lvl1pPr>
          </a:lstStyle>
          <a:p>
            <a:r>
              <a:rPr lang="en-US" dirty="0" smtClean="0"/>
              <a:t>CLICK TO EDIT MASTER TITLE STYLE</a:t>
            </a:r>
            <a:endParaRPr lang="en-US" dirty="0"/>
          </a:p>
        </p:txBody>
      </p:sp>
      <p:sp>
        <p:nvSpPr>
          <p:cNvPr id="9" name="Text Placeholder 8"/>
          <p:cNvSpPr>
            <a:spLocks noGrp="1"/>
          </p:cNvSpPr>
          <p:nvPr>
            <p:ph type="body" sz="quarter" idx="10"/>
          </p:nvPr>
        </p:nvSpPr>
        <p:spPr>
          <a:xfrm>
            <a:off x="1042147" y="1770529"/>
            <a:ext cx="7059706" cy="1377484"/>
          </a:xfrm>
        </p:spPr>
        <p:txBody>
          <a:bodyPr/>
          <a:lstStyle>
            <a:lvl1pPr marL="0" indent="0" algn="ctr">
              <a:buNone/>
              <a:defRPr>
                <a:solidFill>
                  <a:srgbClr val="FFFFFF"/>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smtClean="0"/>
              <a:t>Click to edit Master text styles</a:t>
            </a:r>
          </a:p>
        </p:txBody>
      </p:sp>
      <p:pic>
        <p:nvPicPr>
          <p:cNvPr id="5" name="Picture 4" descr="Pattern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084712998"/>
      </p:ext>
    </p:extLst>
  </p:cSld>
  <p:clrMapOvr>
    <a:masterClrMapping/>
  </p:clrMapOvr>
  <p:transition xmlns:p14="http://schemas.microsoft.com/office/powerpoint/2010/mai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67234" y="-126999"/>
            <a:ext cx="9226176" cy="5285441"/>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3"/>
              </a:solidFill>
            </a:endParaRPr>
          </a:p>
        </p:txBody>
      </p:sp>
      <p:sp>
        <p:nvSpPr>
          <p:cNvPr id="2" name="Title 1"/>
          <p:cNvSpPr>
            <a:spLocks noGrp="1"/>
          </p:cNvSpPr>
          <p:nvPr>
            <p:ph type="title"/>
          </p:nvPr>
        </p:nvSpPr>
        <p:spPr>
          <a:xfrm>
            <a:off x="239056" y="465167"/>
            <a:ext cx="8516471" cy="376792"/>
          </a:xfrm>
        </p:spPr>
        <p:txBody>
          <a:bodyPr anchor="b"/>
          <a:lstStyle>
            <a:lvl1pPr algn="l">
              <a:defRPr sz="2800" b="0">
                <a:solidFill>
                  <a:srgbClr val="FFFFFF"/>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82176" y="1105647"/>
            <a:ext cx="9226176" cy="40378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hasCustomPrompt="1"/>
          </p:nvPr>
        </p:nvSpPr>
        <p:spPr>
          <a:xfrm>
            <a:off x="239056" y="157381"/>
            <a:ext cx="8516471" cy="229215"/>
          </a:xfrm>
        </p:spPr>
        <p:txBody>
          <a:bodyPr>
            <a:normAutofit/>
          </a:bodyPr>
          <a:lstStyle>
            <a:lvl1pPr marL="0" indent="0" algn="l">
              <a:buNone/>
              <a:defRPr sz="12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615983108"/>
      </p:ext>
    </p:extLst>
  </p:cSld>
  <p:clrMapOvr>
    <a:masterClrMapping/>
  </p:clrMapOvr>
  <p:transition xmlns:p14="http://schemas.microsoft.com/office/powerpoint/2010/mai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3" name="Rectangle 12"/>
          <p:cNvSpPr/>
          <p:nvPr userDrawn="1"/>
        </p:nvSpPr>
        <p:spPr>
          <a:xfrm>
            <a:off x="366059"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Rectangle 13"/>
          <p:cNvSpPr/>
          <p:nvPr userDrawn="1"/>
        </p:nvSpPr>
        <p:spPr>
          <a:xfrm>
            <a:off x="2488201"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Rectangle 14"/>
          <p:cNvSpPr/>
          <p:nvPr userDrawn="1"/>
        </p:nvSpPr>
        <p:spPr>
          <a:xfrm>
            <a:off x="4610343"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Rectangle 15"/>
          <p:cNvSpPr/>
          <p:nvPr userDrawn="1"/>
        </p:nvSpPr>
        <p:spPr>
          <a:xfrm>
            <a:off x="6732485"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233421"/>
            <a:ext cx="1948329" cy="514719"/>
          </a:xfrm>
        </p:spPr>
        <p:txBody>
          <a:bodyPr anchor="b"/>
          <a:lstStyle>
            <a:lvl1pPr marL="0" indent="0" algn="ctr">
              <a:buNone/>
              <a:defRPr sz="2400" b="1">
                <a:solidFill>
                  <a:srgbClr val="006FD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904515"/>
            <a:ext cx="1948329" cy="2578042"/>
          </a:xfrm>
        </p:spPr>
        <p:txBody>
          <a:bodyPr>
            <a:normAutofit/>
          </a:bodyPr>
          <a:lstStyle>
            <a:lvl1pPr marL="285750" marR="0" indent="-285750" algn="l" defTabSz="457200" rtl="0" eaLnBrk="1" fontAlgn="auto" latinLnBrk="0" hangingPunct="1">
              <a:lnSpc>
                <a:spcPct val="11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Click to edit Master text styles</a:t>
            </a:r>
          </a:p>
          <a:p>
            <a:pPr marL="285750" marR="0" lvl="1"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Second level</a:t>
            </a:r>
          </a:p>
          <a:p>
            <a:pPr marL="285750" marR="0" lvl="2"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Third level</a:t>
            </a:r>
          </a:p>
          <a:p>
            <a:pPr marL="285750" marR="0" lvl="3"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Fourth level</a:t>
            </a:r>
          </a:p>
        </p:txBody>
      </p:sp>
      <p:sp>
        <p:nvSpPr>
          <p:cNvPr id="7" name="Text Placeholder 2"/>
          <p:cNvSpPr>
            <a:spLocks noGrp="1"/>
          </p:cNvSpPr>
          <p:nvPr>
            <p:ph type="body" idx="10"/>
          </p:nvPr>
        </p:nvSpPr>
        <p:spPr>
          <a:xfrm>
            <a:off x="2548961"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Content Placeholder 3"/>
          <p:cNvSpPr>
            <a:spLocks noGrp="1"/>
          </p:cNvSpPr>
          <p:nvPr>
            <p:ph sz="half" idx="11"/>
          </p:nvPr>
        </p:nvSpPr>
        <p:spPr>
          <a:xfrm>
            <a:off x="2548961"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Click to edit Master text styles</a:t>
            </a:r>
          </a:p>
          <a:p>
            <a:pPr marL="285750" marR="0" lvl="1"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Second level</a:t>
            </a:r>
          </a:p>
          <a:p>
            <a:pPr marL="285750" marR="0" lvl="2"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Third level</a:t>
            </a:r>
          </a:p>
          <a:p>
            <a:pPr marL="285750" marR="0" lvl="3"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Fourth level</a:t>
            </a:r>
          </a:p>
        </p:txBody>
      </p:sp>
      <p:sp>
        <p:nvSpPr>
          <p:cNvPr id="9" name="Text Placeholder 2"/>
          <p:cNvSpPr>
            <a:spLocks noGrp="1"/>
          </p:cNvSpPr>
          <p:nvPr>
            <p:ph type="body" idx="12"/>
          </p:nvPr>
        </p:nvSpPr>
        <p:spPr>
          <a:xfrm>
            <a:off x="4655665"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Content Placeholder 3"/>
          <p:cNvSpPr>
            <a:spLocks noGrp="1"/>
          </p:cNvSpPr>
          <p:nvPr>
            <p:ph sz="half" idx="13"/>
          </p:nvPr>
        </p:nvSpPr>
        <p:spPr>
          <a:xfrm>
            <a:off x="4655665"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Click to edit Master text styles</a:t>
            </a:r>
          </a:p>
          <a:p>
            <a:pPr marL="285750" marR="0" lvl="1"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Second level</a:t>
            </a:r>
          </a:p>
          <a:p>
            <a:pPr marL="285750" marR="0" lvl="2"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Third level</a:t>
            </a:r>
          </a:p>
          <a:p>
            <a:pPr marL="285750" marR="0" lvl="3"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Fourth level</a:t>
            </a:r>
          </a:p>
        </p:txBody>
      </p:sp>
      <p:sp>
        <p:nvSpPr>
          <p:cNvPr id="11" name="Text Placeholder 2"/>
          <p:cNvSpPr>
            <a:spLocks noGrp="1"/>
          </p:cNvSpPr>
          <p:nvPr>
            <p:ph type="body" idx="14"/>
          </p:nvPr>
        </p:nvSpPr>
        <p:spPr>
          <a:xfrm>
            <a:off x="6732485"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half" idx="15"/>
          </p:nvPr>
        </p:nvSpPr>
        <p:spPr>
          <a:xfrm>
            <a:off x="6732485"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Click to edit Master text styles</a:t>
            </a:r>
          </a:p>
          <a:p>
            <a:pPr marL="285750" marR="0" lvl="1"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Second level</a:t>
            </a:r>
          </a:p>
          <a:p>
            <a:pPr marL="285750" marR="0" lvl="2"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Third level</a:t>
            </a:r>
          </a:p>
          <a:p>
            <a:pPr marL="285750" marR="0" lvl="3"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Fourth level</a:t>
            </a:r>
          </a:p>
        </p:txBody>
      </p:sp>
      <p:cxnSp>
        <p:nvCxnSpPr>
          <p:cNvPr id="17" name="Straight Connector 1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51880688"/>
      </p:ext>
    </p:extLst>
  </p:cSld>
  <p:clrMapOvr>
    <a:masterClrMapping/>
  </p:clrMapOvr>
  <p:transition xmlns:p14="http://schemas.microsoft.com/office/powerpoint/2010/mai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9" name="Rectangle 8"/>
          <p:cNvSpPr/>
          <p:nvPr userDrawn="1"/>
        </p:nvSpPr>
        <p:spPr>
          <a:xfrm>
            <a:off x="4669118" y="-126999"/>
            <a:ext cx="4736352" cy="5285441"/>
          </a:xfrm>
          <a:prstGeom prst="rect">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3"/>
              </a:solidFill>
            </a:endParaRPr>
          </a:p>
        </p:txBody>
      </p:sp>
      <p:sp>
        <p:nvSpPr>
          <p:cNvPr id="8" name="Rectangle 7"/>
          <p:cNvSpPr/>
          <p:nvPr userDrawn="1"/>
        </p:nvSpPr>
        <p:spPr>
          <a:xfrm>
            <a:off x="-67233" y="-126999"/>
            <a:ext cx="4736352" cy="5285441"/>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3"/>
              </a:solidFill>
            </a:endParaRPr>
          </a:p>
        </p:txBody>
      </p:sp>
      <p:sp>
        <p:nvSpPr>
          <p:cNvPr id="2" name="Title 1"/>
          <p:cNvSpPr>
            <a:spLocks noGrp="1"/>
          </p:cNvSpPr>
          <p:nvPr>
            <p:ph type="title" hasCustomPrompt="1"/>
          </p:nvPr>
        </p:nvSpPr>
        <p:spPr>
          <a:xfrm>
            <a:off x="239057" y="483683"/>
            <a:ext cx="4430061" cy="414471"/>
          </a:xfrm>
        </p:spPr>
        <p:txBody>
          <a:bodyPr anchor="b"/>
          <a:lstStyle>
            <a:lvl1pPr algn="l">
              <a:defRPr sz="2800" b="0" baseline="0">
                <a:solidFill>
                  <a:srgbClr val="FFFFFF"/>
                </a:solidFill>
              </a:defRPr>
            </a:lvl1pPr>
          </a:lstStyle>
          <a:p>
            <a:r>
              <a:rPr lang="en-US" dirty="0" smtClean="0"/>
              <a:t>Click to Edit</a:t>
            </a:r>
            <a:endParaRPr lang="en-US" dirty="0"/>
          </a:p>
        </p:txBody>
      </p:sp>
      <p:sp>
        <p:nvSpPr>
          <p:cNvPr id="3" name="Picture Placeholder 2"/>
          <p:cNvSpPr>
            <a:spLocks noGrp="1"/>
          </p:cNvSpPr>
          <p:nvPr>
            <p:ph type="pic" idx="1"/>
          </p:nvPr>
        </p:nvSpPr>
        <p:spPr>
          <a:xfrm>
            <a:off x="4669118" y="1"/>
            <a:ext cx="4474881"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hasCustomPrompt="1"/>
          </p:nvPr>
        </p:nvSpPr>
        <p:spPr>
          <a:xfrm>
            <a:off x="239057" y="224620"/>
            <a:ext cx="4430062" cy="229215"/>
          </a:xfrm>
        </p:spPr>
        <p:txBody>
          <a:bodyPr>
            <a:noAutofit/>
          </a:bodyPr>
          <a:lstStyle>
            <a:lvl1pPr marL="0" indent="0" algn="l">
              <a:buNone/>
              <a:defRPr sz="10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a:t>
            </a:r>
          </a:p>
        </p:txBody>
      </p:sp>
      <p:sp>
        <p:nvSpPr>
          <p:cNvPr id="6" name="Text Placeholder 5"/>
          <p:cNvSpPr>
            <a:spLocks noGrp="1"/>
          </p:cNvSpPr>
          <p:nvPr>
            <p:ph type="body" sz="quarter" idx="10"/>
          </p:nvPr>
        </p:nvSpPr>
        <p:spPr>
          <a:xfrm>
            <a:off x="239057" y="1225718"/>
            <a:ext cx="4430061" cy="914400"/>
          </a:xfr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1697829"/>
      </p:ext>
    </p:extLst>
  </p:cSld>
  <p:clrMapOvr>
    <a:masterClrMapping/>
  </p:clrMapOvr>
  <p:transition xmlns:p14="http://schemas.microsoft.com/office/powerpoint/2010/mai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p:nvPr userDrawn="1"/>
        </p:nvSpPr>
        <p:spPr>
          <a:xfrm>
            <a:off x="-163871" y="-65548"/>
            <a:ext cx="9447161" cy="5284838"/>
          </a:xfrm>
          <a:prstGeom prst="rect">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sp>
        <p:nvSpPr>
          <p:cNvPr id="4" name="TextBox 3"/>
          <p:cNvSpPr txBox="1"/>
          <p:nvPr userDrawn="1"/>
        </p:nvSpPr>
        <p:spPr>
          <a:xfrm>
            <a:off x="1701800" y="3094038"/>
            <a:ext cx="5689600" cy="46196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0"/>
              </a:spcBef>
              <a:spcAft>
                <a:spcPct val="0"/>
              </a:spcAft>
              <a:defRPr/>
            </a:pPr>
            <a:r>
              <a:rPr lang="en-US" dirty="0" smtClean="0">
                <a:solidFill>
                  <a:schemeClr val="accent5"/>
                </a:solidFill>
                <a:cs typeface="Arial" charset="0"/>
              </a:rPr>
              <a:t>A NEW PLATFORM </a:t>
            </a:r>
            <a:r>
              <a:rPr lang="en-US" dirty="0" smtClean="0">
                <a:solidFill>
                  <a:schemeClr val="accent1"/>
                </a:solidFill>
                <a:cs typeface="Arial" charset="0"/>
              </a:rPr>
              <a:t>FOR A NEW ERA</a:t>
            </a:r>
          </a:p>
        </p:txBody>
      </p:sp>
      <p:pic>
        <p:nvPicPr>
          <p:cNvPr id="5" name="Picture 10" descr="Pivotal_Logo_white.png"/>
          <p:cNvPicPr>
            <a:picLocks noChangeAspect="1"/>
          </p:cNvPicPr>
          <p:nvPr userDrawn="1"/>
        </p:nvPicPr>
        <p:blipFill>
          <a:blip r:embed="rId2"/>
          <a:srcRect r="5548"/>
          <a:stretch>
            <a:fillRect/>
          </a:stretch>
        </p:blipFill>
        <p:spPr bwMode="auto">
          <a:xfrm>
            <a:off x="1973263" y="1658938"/>
            <a:ext cx="5189537" cy="1260475"/>
          </a:xfrm>
          <a:prstGeom prst="rect">
            <a:avLst/>
          </a:prstGeom>
          <a:noFill/>
          <a:ln w="9525">
            <a:noFill/>
            <a:miter lim="800000"/>
            <a:headEnd/>
            <a:tailEnd/>
          </a:ln>
        </p:spPr>
      </p:pic>
    </p:spTree>
    <p:extLst>
      <p:ext uri="{BB962C8B-B14F-4D97-AF65-F5344CB8AC3E}">
        <p14:creationId xmlns:p14="http://schemas.microsoft.com/office/powerpoint/2010/main" val="1437985527"/>
      </p:ext>
    </p:extLst>
  </p:cSld>
  <p:clrMapOvr>
    <a:masterClrMapping/>
  </p:clrMapOvr>
  <p:transition xmlns:p14="http://schemas.microsoft.com/office/powerpoint/2010/mai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699541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mp Basic with Rule">
    <p:bg>
      <p:bgPr>
        <a:solidFill>
          <a:srgbClr val="17232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320040"/>
            <a:ext cx="8229601" cy="363558"/>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57200" y="1108074"/>
            <a:ext cx="8229600" cy="3082925"/>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7" name="TextBox 6"/>
          <p:cNvSpPr txBox="1"/>
          <p:nvPr userDrawn="1"/>
        </p:nvSpPr>
        <p:spPr bwMode="gray">
          <a:xfrm>
            <a:off x="366713" y="5018449"/>
            <a:ext cx="2274887" cy="92333"/>
          </a:xfrm>
          <a:prstGeom prst="rect">
            <a:avLst/>
          </a:prstGeom>
          <a:noFill/>
        </p:spPr>
        <p:txBody>
          <a:bodyPr wrap="square" lIns="0" tIns="0" rIns="0" bIns="0" rtlCol="0">
            <a:spAutoFit/>
          </a:bodyPr>
          <a:lstStyle/>
          <a:p>
            <a:pPr algn="l"/>
            <a:r>
              <a:rPr lang="en-US" sz="600" dirty="0" smtClean="0">
                <a:solidFill>
                  <a:schemeClr val="bg1">
                    <a:lumMod val="50000"/>
                  </a:schemeClr>
                </a:solidFill>
                <a:latin typeface="Arial"/>
                <a:cs typeface="Arial"/>
              </a:rPr>
              <a:t>© Copyright 2015 Pivotal.</a:t>
            </a:r>
            <a:r>
              <a:rPr lang="en-US" sz="600" baseline="0" dirty="0" smtClean="0">
                <a:solidFill>
                  <a:schemeClr val="bg1">
                    <a:lumMod val="50000"/>
                  </a:schemeClr>
                </a:solidFill>
                <a:latin typeface="Arial"/>
                <a:cs typeface="Arial"/>
              </a:rPr>
              <a:t> </a:t>
            </a:r>
            <a:r>
              <a:rPr lang="en-US" sz="600" dirty="0" smtClean="0">
                <a:solidFill>
                  <a:schemeClr val="bg1">
                    <a:lumMod val="50000"/>
                  </a:schemeClr>
                </a:solidFill>
                <a:latin typeface="Arial"/>
                <a:cs typeface="Arial"/>
              </a:rPr>
              <a:t>All rights reserved.</a:t>
            </a:r>
            <a:endParaRPr lang="en-US" sz="600" dirty="0">
              <a:solidFill>
                <a:schemeClr val="bg1">
                  <a:lumMod val="50000"/>
                </a:schemeClr>
              </a:solidFill>
              <a:latin typeface="Arial"/>
              <a:cs typeface="Arial"/>
            </a:endParaRPr>
          </a:p>
        </p:txBody>
      </p:sp>
      <p:pic>
        <p:nvPicPr>
          <p:cNvPr id="8" name="Picture 7" descr="Pivotal_Logo_white.png"/>
          <p:cNvPicPr>
            <a:picLocks noChangeAspect="1"/>
          </p:cNvPicPr>
          <p:nvPr userDrawn="1"/>
        </p:nvPicPr>
        <p:blipFill>
          <a:blip r:embed="rId2" cstate="print"/>
          <a:stretch>
            <a:fillRect/>
          </a:stretch>
        </p:blipFill>
        <p:spPr>
          <a:xfrm>
            <a:off x="7941733" y="4713966"/>
            <a:ext cx="957262" cy="219455"/>
          </a:xfrm>
          <a:prstGeom prst="rect">
            <a:avLst/>
          </a:prstGeom>
        </p:spPr>
      </p:pic>
      <p:cxnSp>
        <p:nvCxnSpPr>
          <p:cNvPr id="9" name="Straight Connector 8"/>
          <p:cNvCxnSpPr/>
          <p:nvPr userDrawn="1"/>
        </p:nvCxnSpPr>
        <p:spPr>
          <a:xfrm>
            <a:off x="0" y="88593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682875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mp Basic without Rule">
    <p:bg>
      <p:bgPr>
        <a:solidFill>
          <a:srgbClr val="17232A"/>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5" name="TextBox 4"/>
          <p:cNvSpPr txBox="1"/>
          <p:nvPr userDrawn="1"/>
        </p:nvSpPr>
        <p:spPr bwMode="gray">
          <a:xfrm>
            <a:off x="366713" y="5018449"/>
            <a:ext cx="2274887" cy="92333"/>
          </a:xfrm>
          <a:prstGeom prst="rect">
            <a:avLst/>
          </a:prstGeom>
          <a:noFill/>
        </p:spPr>
        <p:txBody>
          <a:bodyPr wrap="square" lIns="0" tIns="0" rIns="0" bIns="0" rtlCol="0">
            <a:spAutoFit/>
          </a:bodyPr>
          <a:lstStyle/>
          <a:p>
            <a:pPr algn="l"/>
            <a:r>
              <a:rPr lang="en-US" sz="600" dirty="0" smtClean="0">
                <a:solidFill>
                  <a:schemeClr val="bg1">
                    <a:lumMod val="50000"/>
                  </a:schemeClr>
                </a:solidFill>
                <a:latin typeface="Arial"/>
                <a:cs typeface="Arial"/>
              </a:rPr>
              <a:t>© Copyright 2015 Pivotal.</a:t>
            </a:r>
            <a:r>
              <a:rPr lang="en-US" sz="600" baseline="0" dirty="0" smtClean="0">
                <a:solidFill>
                  <a:schemeClr val="bg1">
                    <a:lumMod val="50000"/>
                  </a:schemeClr>
                </a:solidFill>
                <a:latin typeface="Arial"/>
                <a:cs typeface="Arial"/>
              </a:rPr>
              <a:t> </a:t>
            </a:r>
            <a:r>
              <a:rPr lang="en-US" sz="600" dirty="0" smtClean="0">
                <a:solidFill>
                  <a:schemeClr val="bg1">
                    <a:lumMod val="50000"/>
                  </a:schemeClr>
                </a:solidFill>
                <a:latin typeface="Arial"/>
                <a:cs typeface="Arial"/>
              </a:rPr>
              <a:t>All rights reserved.</a:t>
            </a:r>
            <a:endParaRPr lang="en-US" sz="600" dirty="0">
              <a:solidFill>
                <a:schemeClr val="bg1">
                  <a:lumMod val="50000"/>
                </a:schemeClr>
              </a:solidFill>
              <a:latin typeface="Arial"/>
              <a:cs typeface="Arial"/>
            </a:endParaRPr>
          </a:p>
        </p:txBody>
      </p:sp>
      <p:pic>
        <p:nvPicPr>
          <p:cNvPr id="6" name="Picture 5" descr="Pivotal_Logo_white.png"/>
          <p:cNvPicPr>
            <a:picLocks noChangeAspect="1"/>
          </p:cNvPicPr>
          <p:nvPr userDrawn="1"/>
        </p:nvPicPr>
        <p:blipFill>
          <a:blip r:embed="rId2" cstate="print"/>
          <a:stretch>
            <a:fillRect/>
          </a:stretch>
        </p:blipFill>
        <p:spPr>
          <a:xfrm>
            <a:off x="7941733" y="4713966"/>
            <a:ext cx="957262" cy="219455"/>
          </a:xfrm>
          <a:prstGeom prst="rect">
            <a:avLst/>
          </a:prstGeom>
        </p:spPr>
      </p:pic>
      <p:sp>
        <p:nvSpPr>
          <p:cNvPr id="7" name="Title 1"/>
          <p:cNvSpPr>
            <a:spLocks noGrp="1"/>
          </p:cNvSpPr>
          <p:nvPr>
            <p:ph type="title" hasCustomPrompt="1"/>
          </p:nvPr>
        </p:nvSpPr>
        <p:spPr>
          <a:xfrm>
            <a:off x="457199" y="320040"/>
            <a:ext cx="8229601" cy="363558"/>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8" name="Content Placeholder 3"/>
          <p:cNvSpPr>
            <a:spLocks noGrp="1"/>
          </p:cNvSpPr>
          <p:nvPr>
            <p:ph sz="quarter" idx="10"/>
          </p:nvPr>
        </p:nvSpPr>
        <p:spPr>
          <a:xfrm>
            <a:off x="457200" y="1108074"/>
            <a:ext cx="8229600" cy="3082925"/>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95339450"/>
      </p:ext>
    </p:extLst>
  </p:cSld>
  <p:clrMapOvr>
    <a:masterClrMapping/>
  </p:clrMapOvr>
  <p:transition xmlns:p14="http://schemas.microsoft.com/office/powerpoint/2010/mai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0" name="Rectangle 9"/>
          <p:cNvSpPr/>
          <p:nvPr userDrawn="1"/>
        </p:nvSpPr>
        <p:spPr>
          <a:xfrm>
            <a:off x="-89647" y="-27990"/>
            <a:ext cx="9259047" cy="5220256"/>
          </a:xfrm>
          <a:prstGeom prst="rect">
            <a:avLst/>
          </a:prstGeom>
          <a:solidFill>
            <a:srgbClr val="1B28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3" name="Title 1"/>
          <p:cNvSpPr>
            <a:spLocks noGrp="1"/>
          </p:cNvSpPr>
          <p:nvPr>
            <p:ph type="ctrTitle" hasCustomPrompt="1"/>
          </p:nvPr>
        </p:nvSpPr>
        <p:spPr>
          <a:xfrm>
            <a:off x="1134021" y="2005054"/>
            <a:ext cx="6530788" cy="1147664"/>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21" y="1586264"/>
            <a:ext cx="6110923" cy="314872"/>
          </a:xfrm>
        </p:spPr>
        <p:txBody>
          <a:bodyPr>
            <a:noAutofit/>
          </a:bodyPr>
          <a:lstStyle>
            <a:lvl1pPr marL="0" indent="0" algn="l">
              <a:buNone/>
              <a:defRPr sz="1600">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3315823"/>
            <a:ext cx="7881472" cy="345129"/>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51977573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0" y="0"/>
            <a:ext cx="10167471"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195325" y="1916328"/>
            <a:ext cx="6947616" cy="532285"/>
          </a:xfrm>
        </p:spPr>
        <p:txBody>
          <a:bodyPr/>
          <a:lstStyle>
            <a:lvl1pPr>
              <a:defRPr sz="3600">
                <a:solidFill>
                  <a:schemeClr val="accent1"/>
                </a:solidFill>
              </a:defRPr>
            </a:lvl1pPr>
          </a:lstStyle>
          <a:p>
            <a:r>
              <a:rPr lang="en-US" smtClean="0"/>
              <a:t>Click to edit Master title style</a:t>
            </a:r>
            <a:endParaRPr lang="en-US" dirty="0"/>
          </a:p>
        </p:txBody>
      </p:sp>
      <p:pic>
        <p:nvPicPr>
          <p:cNvPr id="7" name="Picture 6"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2" name="Text Placeholder 11"/>
          <p:cNvSpPr>
            <a:spLocks noGrp="1"/>
          </p:cNvSpPr>
          <p:nvPr>
            <p:ph type="body" sz="quarter" idx="10"/>
          </p:nvPr>
        </p:nvSpPr>
        <p:spPr>
          <a:xfrm>
            <a:off x="1195325" y="2502217"/>
            <a:ext cx="5828553" cy="437905"/>
          </a:xfrm>
        </p:spPr>
        <p:txBody>
          <a:bodyPr>
            <a:normAutofit/>
          </a:bodyPr>
          <a:lstStyle>
            <a:lvl1pPr marL="0" indent="0">
              <a:buNone/>
              <a:defRPr sz="2400">
                <a:solidFill>
                  <a:schemeClr val="bg1"/>
                </a:solidFill>
              </a:defRPr>
            </a:lvl1pPr>
          </a:lstStyle>
          <a:p>
            <a:pPr lvl="0"/>
            <a:r>
              <a:rPr lang="en-US" smtClean="0"/>
              <a:t>Click to edit Master text styles</a:t>
            </a:r>
          </a:p>
        </p:txBody>
      </p:sp>
      <p:sp>
        <p:nvSpPr>
          <p:cNvPr id="14" name="Text Placeholder 13"/>
          <p:cNvSpPr>
            <a:spLocks noGrp="1"/>
          </p:cNvSpPr>
          <p:nvPr>
            <p:ph type="body" sz="quarter" idx="11" hasCustomPrompt="1"/>
          </p:nvPr>
        </p:nvSpPr>
        <p:spPr>
          <a:xfrm>
            <a:off x="1195325" y="4442307"/>
            <a:ext cx="7881472" cy="379642"/>
          </a:xfrm>
        </p:spPr>
        <p:txBody>
          <a:bodyPr>
            <a:normAutofit/>
          </a:bodyPr>
          <a:lstStyle>
            <a:lvl1pPr marL="0" indent="0">
              <a:buNone/>
              <a:defRPr sz="18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1918645603"/>
      </p:ext>
    </p:extLst>
  </p:cSld>
  <p:clrMapOvr>
    <a:masterClrMapping/>
  </p:clrMapOvr>
  <p:transition xmlns:p14="http://schemas.microsoft.com/office/powerpoint/2010/mai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p:cNvSpPr/>
          <p:nvPr userDrawn="1"/>
        </p:nvSpPr>
        <p:spPr>
          <a:xfrm>
            <a:off x="0" y="0"/>
            <a:ext cx="10167471"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Picture Placeholder 3"/>
          <p:cNvSpPr>
            <a:spLocks noGrp="1"/>
          </p:cNvSpPr>
          <p:nvPr>
            <p:ph type="pic" sz="quarter" idx="12"/>
          </p:nvPr>
        </p:nvSpPr>
        <p:spPr>
          <a:xfrm>
            <a:off x="0" y="0"/>
            <a:ext cx="9144000" cy="5143500"/>
          </a:xfrm>
        </p:spPr>
        <p:txBody>
          <a:bodyPr/>
          <a:lstStyle/>
          <a:p>
            <a:r>
              <a:rPr lang="en-US" smtClean="0"/>
              <a:t>Drag picture to placeholder or click icon to add</a:t>
            </a:r>
            <a:endParaRPr lang="en-US" dirty="0"/>
          </a:p>
        </p:txBody>
      </p:sp>
      <p:sp>
        <p:nvSpPr>
          <p:cNvPr id="3" name="Title 2"/>
          <p:cNvSpPr>
            <a:spLocks noGrp="1"/>
          </p:cNvSpPr>
          <p:nvPr>
            <p:ph type="title"/>
          </p:nvPr>
        </p:nvSpPr>
        <p:spPr>
          <a:xfrm>
            <a:off x="1117709" y="407953"/>
            <a:ext cx="6947616" cy="585514"/>
          </a:xfrm>
        </p:spPr>
        <p:txBody>
          <a:bodyPr/>
          <a:lstStyle>
            <a:lvl1pPr>
              <a:defRPr sz="3600">
                <a:solidFill>
                  <a:schemeClr val="bg1"/>
                </a:solidFill>
              </a:defRPr>
            </a:lvl1pPr>
          </a:lstStyle>
          <a:p>
            <a:r>
              <a:rPr lang="en-US" smtClean="0"/>
              <a:t>Click to edit Master title style</a:t>
            </a:r>
            <a:endParaRPr lang="en-US" dirty="0"/>
          </a:p>
        </p:txBody>
      </p:sp>
      <p:sp>
        <p:nvSpPr>
          <p:cNvPr id="12" name="Text Placeholder 11"/>
          <p:cNvSpPr>
            <a:spLocks noGrp="1"/>
          </p:cNvSpPr>
          <p:nvPr>
            <p:ph type="body" sz="quarter" idx="10"/>
          </p:nvPr>
        </p:nvSpPr>
        <p:spPr>
          <a:xfrm>
            <a:off x="1117709" y="998561"/>
            <a:ext cx="5828553" cy="481696"/>
          </a:xfrm>
        </p:spPr>
        <p:txBody>
          <a:bodyPr>
            <a:normAutofit/>
          </a:bodyPr>
          <a:lstStyle>
            <a:lvl1pPr marL="0" indent="0">
              <a:buNone/>
              <a:defRPr sz="2400">
                <a:solidFill>
                  <a:schemeClr val="bg1"/>
                </a:solidFill>
              </a:defRPr>
            </a:lvl1pPr>
          </a:lstStyle>
          <a:p>
            <a:pPr lvl="0"/>
            <a:r>
              <a:rPr lang="en-US" smtClean="0"/>
              <a:t>Click to edit Master text styles</a:t>
            </a:r>
          </a:p>
        </p:txBody>
      </p:sp>
    </p:spTree>
    <p:extLst>
      <p:ext uri="{BB962C8B-B14F-4D97-AF65-F5344CB8AC3E}">
        <p14:creationId xmlns:p14="http://schemas.microsoft.com/office/powerpoint/2010/main" val="4284892262"/>
      </p:ext>
    </p:extLst>
  </p:cSld>
  <p:clrMapOvr>
    <a:masterClrMapping/>
  </p:clrMapOvr>
  <p:transition xmlns:p14="http://schemas.microsoft.com/office/powerpoint/2010/mai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p:nvPr userDrawn="1"/>
        </p:nvSpPr>
        <p:spPr>
          <a:xfrm>
            <a:off x="0" y="0"/>
            <a:ext cx="10167471"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A1215"/>
              </a:solidFill>
            </a:endParaRPr>
          </a:p>
        </p:txBody>
      </p:sp>
      <p:sp>
        <p:nvSpPr>
          <p:cNvPr id="4" name="Picture Placeholder 3"/>
          <p:cNvSpPr>
            <a:spLocks noGrp="1"/>
          </p:cNvSpPr>
          <p:nvPr>
            <p:ph type="pic" sz="quarter" idx="12"/>
          </p:nvPr>
        </p:nvSpPr>
        <p:spPr>
          <a:xfrm>
            <a:off x="0" y="1756833"/>
            <a:ext cx="9144000" cy="3386667"/>
          </a:xfrm>
        </p:spPr>
        <p:txBody>
          <a:bodyPr/>
          <a:lstStyle/>
          <a:p>
            <a:r>
              <a:rPr lang="en-US" smtClean="0"/>
              <a:t>Drag picture to placeholder or click icon to add</a:t>
            </a:r>
            <a:endParaRPr lang="en-US" dirty="0"/>
          </a:p>
        </p:txBody>
      </p:sp>
      <p:sp>
        <p:nvSpPr>
          <p:cNvPr id="3" name="Title 2"/>
          <p:cNvSpPr>
            <a:spLocks noGrp="1"/>
          </p:cNvSpPr>
          <p:nvPr>
            <p:ph type="title"/>
          </p:nvPr>
        </p:nvSpPr>
        <p:spPr>
          <a:xfrm>
            <a:off x="1117709" y="407953"/>
            <a:ext cx="6947616" cy="585514"/>
          </a:xfrm>
        </p:spPr>
        <p:txBody>
          <a:bodyPr/>
          <a:lstStyle>
            <a:lvl1pPr algn="ctr">
              <a:defRPr sz="3600">
                <a:solidFill>
                  <a:schemeClr val="bg1"/>
                </a:solidFill>
              </a:defRPr>
            </a:lvl1pPr>
          </a:lstStyle>
          <a:p>
            <a:r>
              <a:rPr lang="en-US" smtClean="0"/>
              <a:t>Click to edit Master title style</a:t>
            </a:r>
            <a:endParaRPr lang="en-US" dirty="0"/>
          </a:p>
        </p:txBody>
      </p:sp>
      <p:sp>
        <p:nvSpPr>
          <p:cNvPr id="12" name="Text Placeholder 11"/>
          <p:cNvSpPr>
            <a:spLocks noGrp="1"/>
          </p:cNvSpPr>
          <p:nvPr>
            <p:ph type="body" sz="quarter" idx="10"/>
          </p:nvPr>
        </p:nvSpPr>
        <p:spPr>
          <a:xfrm>
            <a:off x="1677241" y="998561"/>
            <a:ext cx="5828553" cy="481696"/>
          </a:xfrm>
        </p:spPr>
        <p:txBody>
          <a:bodyPr>
            <a:normAutofit/>
          </a:bodyPr>
          <a:lstStyle>
            <a:lvl1pPr marL="0" indent="0" algn="ctr">
              <a:buNone/>
              <a:defRPr sz="2400">
                <a:solidFill>
                  <a:schemeClr val="bg1"/>
                </a:solidFill>
              </a:defRPr>
            </a:lvl1pPr>
          </a:lstStyle>
          <a:p>
            <a:pPr lvl="0"/>
            <a:r>
              <a:rPr lang="en-US" smtClean="0"/>
              <a:t>Click to edit Master text styles</a:t>
            </a:r>
          </a:p>
        </p:txBody>
      </p:sp>
    </p:spTree>
    <p:extLst>
      <p:ext uri="{BB962C8B-B14F-4D97-AF65-F5344CB8AC3E}">
        <p14:creationId xmlns:p14="http://schemas.microsoft.com/office/powerpoint/2010/main" val="3543670841"/>
      </p:ext>
    </p:extLst>
  </p:cSld>
  <p:clrMapOvr>
    <a:masterClrMapping/>
  </p:clrMapOvr>
  <p:transition xmlns:p14="http://schemas.microsoft.com/office/powerpoint/2010/mai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rgbClr val="878787"/>
                </a:solidFill>
              </a:defRPr>
            </a:lvl1pPr>
            <a:lvl2pPr>
              <a:defRPr>
                <a:solidFill>
                  <a:srgbClr val="878787"/>
                </a:solidFill>
              </a:defRPr>
            </a:lvl2pPr>
            <a:lvl3pPr>
              <a:defRPr>
                <a:solidFill>
                  <a:srgbClr val="878787"/>
                </a:solidFill>
              </a:defRPr>
            </a:lvl3pPr>
            <a:lvl4pPr>
              <a:defRPr>
                <a:solidFill>
                  <a:srgbClr val="878787"/>
                </a:solidFill>
              </a:defRPr>
            </a:lvl4pPr>
            <a:lvl5pPr>
              <a:defRPr>
                <a:solidFill>
                  <a:srgbClr val="878787"/>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4" name="Straight Connector 3"/>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2038221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199" y="87914"/>
            <a:ext cx="6662271" cy="85725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519381"/>
            <a:ext cx="8229600" cy="3075242"/>
          </a:xfrm>
        </p:spPr>
        <p:txBody>
          <a:bodyPr/>
          <a:lstStyle>
            <a:lvl1pPr marL="0" indent="0">
              <a:buNone/>
              <a:defRPr>
                <a:solidFill>
                  <a:srgbClr val="878787"/>
                </a:solidFill>
              </a:defRPr>
            </a:lvl1pPr>
            <a:lvl2pPr marL="457200" indent="0">
              <a:buNone/>
              <a:defRPr>
                <a:solidFill>
                  <a:srgbClr val="878787"/>
                </a:solidFill>
              </a:defRPr>
            </a:lvl2pPr>
            <a:lvl3pPr marL="914400" indent="0">
              <a:buNone/>
              <a:defRPr>
                <a:solidFill>
                  <a:srgbClr val="878787"/>
                </a:solidFill>
              </a:defRPr>
            </a:lvl3pPr>
            <a:lvl4pPr marL="1371600" indent="0">
              <a:buNone/>
              <a:defRPr>
                <a:solidFill>
                  <a:srgbClr val="878787"/>
                </a:solidFill>
              </a:defRPr>
            </a:lvl4pPr>
            <a:lvl5pPr marL="1828800" indent="0">
              <a:buNone/>
              <a:defRPr>
                <a:solidFill>
                  <a:srgbClr val="878787"/>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4" name="Straight Connector 3"/>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13094198"/>
      </p:ext>
    </p:extLst>
  </p:cSld>
  <p:clrMapOvr>
    <a:masterClrMapping/>
  </p:clrMapOvr>
  <p:transition xmlns:p14="http://schemas.microsoft.com/office/powerpoint/2010/mai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200151"/>
            <a:ext cx="4038600" cy="3394472"/>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5" name="Straight Connector 4"/>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60594612"/>
      </p:ext>
    </p:extLst>
  </p:cSld>
  <p:clrMapOvr>
    <a:masterClrMapping/>
  </p:clrMapOvr>
  <p:transition xmlns:p14="http://schemas.microsoft.com/office/powerpoint/2010/mai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1" name="Rectangle 10"/>
          <p:cNvSpPr/>
          <p:nvPr userDrawn="1"/>
        </p:nvSpPr>
        <p:spPr>
          <a:xfrm>
            <a:off x="-7471" y="-52294"/>
            <a:ext cx="9218706" cy="5210736"/>
          </a:xfrm>
          <a:prstGeom prst="rect">
            <a:avLst/>
          </a:prstGeom>
          <a:solidFill>
            <a:schemeClr val="tx2"/>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8" name="Rectangle 7"/>
          <p:cNvSpPr/>
          <p:nvPr userDrawn="1"/>
        </p:nvSpPr>
        <p:spPr>
          <a:xfrm>
            <a:off x="4495799" y="948765"/>
            <a:ext cx="4722907" cy="4258235"/>
          </a:xfrm>
          <a:prstGeom prst="rect">
            <a:avLst/>
          </a:prstGeom>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31588" y="318403"/>
            <a:ext cx="8538884" cy="363558"/>
          </a:xfrm>
        </p:spPr>
        <p:txBody>
          <a:bodyPr/>
          <a:lstStyle>
            <a:lvl1pPr algn="l">
              <a:defRPr>
                <a:solidFill>
                  <a:schemeClr val="bg1"/>
                </a:solidFill>
              </a:defRPr>
            </a:lvl1pPr>
          </a:lstStyle>
          <a:p>
            <a:r>
              <a:rPr lang="en-US" dirty="0" smtClean="0"/>
              <a:t>CLICK TO EDIT MASTER TITLE STYLE</a:t>
            </a:r>
            <a:endParaRPr lang="en-US" dirty="0"/>
          </a:p>
        </p:txBody>
      </p:sp>
      <p:sp>
        <p:nvSpPr>
          <p:cNvPr id="4" name="Content Placeholder 3"/>
          <p:cNvSpPr>
            <a:spLocks noGrp="1"/>
          </p:cNvSpPr>
          <p:nvPr>
            <p:ph sz="half" idx="2"/>
          </p:nvPr>
        </p:nvSpPr>
        <p:spPr>
          <a:xfrm>
            <a:off x="4728882" y="1192686"/>
            <a:ext cx="3957918" cy="3394472"/>
          </a:xfrm>
        </p:spPr>
        <p:txBody>
          <a:bodyPr>
            <a:normAutofit/>
          </a:bodyPr>
          <a:lstStyle>
            <a:lvl1pPr marL="285750" indent="-285750">
              <a:spcAft>
                <a:spcPts val="600"/>
              </a:spcAft>
              <a:buFont typeface="Arial"/>
              <a:buChar char="•"/>
              <a:defRPr sz="1600">
                <a:solidFill>
                  <a:schemeClr val="bg1"/>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smtClean="0"/>
              <a:t>Click to edit Master text styles</a:t>
            </a:r>
          </a:p>
        </p:txBody>
      </p:sp>
      <p:sp>
        <p:nvSpPr>
          <p:cNvPr id="10" name="Picture Placeholder 9"/>
          <p:cNvSpPr>
            <a:spLocks noGrp="1"/>
          </p:cNvSpPr>
          <p:nvPr>
            <p:ph type="pic" sz="quarter" idx="10"/>
          </p:nvPr>
        </p:nvSpPr>
        <p:spPr>
          <a:xfrm>
            <a:off x="0" y="956796"/>
            <a:ext cx="4495800" cy="4250204"/>
          </a:xfrm>
        </p:spPr>
        <p:txBody>
          <a:bodyPr/>
          <a:lstStyle/>
          <a:p>
            <a:r>
              <a:rPr lang="en-US" smtClean="0"/>
              <a:t>Drag picture to placeholder or click icon to add</a:t>
            </a:r>
            <a:endParaRPr lang="en-US" dirty="0"/>
          </a:p>
        </p:txBody>
      </p:sp>
    </p:spTree>
    <p:extLst>
      <p:ext uri="{BB962C8B-B14F-4D97-AF65-F5344CB8AC3E}">
        <p14:creationId xmlns:p14="http://schemas.microsoft.com/office/powerpoint/2010/main" val="277339205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342231"/>
            <a:ext cx="6662271" cy="363558"/>
          </a:xfrm>
          <a:prstGeom prst="rect">
            <a:avLst/>
          </a:prstGeom>
        </p:spPr>
        <p:txBody>
          <a:bodyPr vert="horz" lIns="91440" tIns="45720" rIns="91440" bIns="45720" rtlCol="0" anchor="ctr">
            <a:noAutofit/>
          </a:bodyPr>
          <a:lstStyle/>
          <a:p>
            <a:r>
              <a:rPr lang="en-US" dirty="0" smtClean="0"/>
              <a:t>CLICK TO EDIT TITLE STYLE</a:t>
            </a:r>
            <a:endParaRPr lang="en-US" dirty="0"/>
          </a:p>
        </p:txBody>
      </p:sp>
      <p:sp>
        <p:nvSpPr>
          <p:cNvPr id="3" name="Text Placeholder 2"/>
          <p:cNvSpPr>
            <a:spLocks noGrp="1"/>
          </p:cNvSpPr>
          <p:nvPr>
            <p:ph type="body" idx="1"/>
          </p:nvPr>
        </p:nvSpPr>
        <p:spPr>
          <a:xfrm>
            <a:off x="457200" y="1519381"/>
            <a:ext cx="8229600" cy="307524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70" r:id="rId2"/>
    <p:sldLayoutId id="2147493465" r:id="rId3"/>
    <p:sldLayoutId id="2147493472" r:id="rId4"/>
    <p:sldLayoutId id="2147493473" r:id="rId5"/>
    <p:sldLayoutId id="2147493457" r:id="rId6"/>
    <p:sldLayoutId id="2147493466" r:id="rId7"/>
    <p:sldLayoutId id="2147493459" r:id="rId8"/>
    <p:sldLayoutId id="2147493468" r:id="rId9"/>
    <p:sldLayoutId id="2147493469" r:id="rId10"/>
    <p:sldLayoutId id="2147493460" r:id="rId11"/>
    <p:sldLayoutId id="2147493461" r:id="rId12"/>
    <p:sldLayoutId id="2147493464" r:id="rId13"/>
    <p:sldLayoutId id="2147493467" r:id="rId14"/>
    <p:sldLayoutId id="2147493471" r:id="rId15"/>
    <p:sldLayoutId id="2147493474" r:id="rId16"/>
    <p:sldLayoutId id="2147493475" r:id="rId17"/>
    <p:sldLayoutId id="2147493476" r:id="rId18"/>
    <p:sldLayoutId id="2147493477" r:id="rId19"/>
  </p:sldLayoutIdLst>
  <p:transition xmlns:p14="http://schemas.microsoft.com/office/powerpoint/2010/main" spd="slow">
    <p:wipe/>
  </p:transition>
  <p:timing>
    <p:tnLst>
      <p:par>
        <p:cTn xmlns:p14="http://schemas.microsoft.com/office/powerpoint/2010/main" id="1" dur="indefinite" restart="never" nodeType="tmRoot"/>
      </p:par>
    </p:tnLst>
  </p:timing>
  <p:txStyles>
    <p:titleStyle>
      <a:lvl1pPr algn="l" defTabSz="457200" rtl="0" eaLnBrk="1" latinLnBrk="0" hangingPunct="1">
        <a:spcBef>
          <a:spcPct val="0"/>
        </a:spcBef>
        <a:buNone/>
        <a:defRPr sz="2800" b="1" kern="1200">
          <a:solidFill>
            <a:schemeClr val="accent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800" kern="1200">
          <a:solidFill>
            <a:srgbClr val="878787"/>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chart" Target="../charts/char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3.png"/><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18.xml"/><Relationship Id="rId2" Type="http://schemas.openxmlformats.org/officeDocument/2006/relationships/diagramData" Target="../diagrams/data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18.xml"/><Relationship Id="rId2"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18.xml"/><Relationship Id="rId2"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18.xml"/><Relationship Id="rId2"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5.png"/><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8.png"/><Relationship Id="rId3"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0.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18.xml"/><Relationship Id="rId2"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18.xml"/><Relationship Id="rId2"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5.png"/><Relationship Id="rId3"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eg"/><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8.png"/><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sdunn\Documents\Pivotal Corporate\presentation\New Approach to Big Data\assets\Strata-Data-wid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37" y="-13074"/>
            <a:ext cx="9167237" cy="5156574"/>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446036" y="1487156"/>
            <a:ext cx="3965191" cy="1975190"/>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1" kern="1200">
                <a:solidFill>
                  <a:schemeClr val="accent1"/>
                </a:solidFill>
                <a:latin typeface="+mj-lt"/>
                <a:ea typeface="+mj-ea"/>
                <a:cs typeface="+mj-cs"/>
              </a:defRPr>
            </a:lvl1pPr>
          </a:lstStyle>
          <a:p>
            <a:r>
              <a:rPr lang="en-US" sz="4000" b="0" dirty="0" smtClean="0">
                <a:solidFill>
                  <a:schemeClr val="bg1"/>
                </a:solidFill>
                <a:effectLst>
                  <a:outerShdw blurRad="76200" dist="50800" dir="5400000" algn="t" rotWithShape="0">
                    <a:prstClr val="black">
                      <a:alpha val="70000"/>
                    </a:prstClr>
                  </a:outerShdw>
                </a:effectLst>
                <a:latin typeface="Roboto Regular"/>
                <a:ea typeface="Roboto Thin" panose="02000000000000000000" pitchFamily="2" charset="0"/>
                <a:cs typeface="Roboto Regular"/>
              </a:rPr>
              <a:t>Spring Boot</a:t>
            </a:r>
          </a:p>
        </p:txBody>
      </p:sp>
      <p:pic>
        <p:nvPicPr>
          <p:cNvPr id="11" name="Picture 2" descr="C:\Users\sdunn\Documents\Pivotal Corporate\presentation\Misc Assets\pivotal-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613" y="1"/>
            <a:ext cx="2045956" cy="80179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35119" y="4344262"/>
            <a:ext cx="3068155" cy="369332"/>
          </a:xfrm>
          <a:prstGeom prst="rect">
            <a:avLst/>
          </a:prstGeom>
          <a:noFill/>
        </p:spPr>
        <p:txBody>
          <a:bodyPr wrap="none" rtlCol="0">
            <a:spAutoFit/>
          </a:bodyPr>
          <a:lstStyle/>
          <a:p>
            <a:r>
              <a:rPr lang="en-US" dirty="0" smtClean="0">
                <a:solidFill>
                  <a:schemeClr val="bg1"/>
                </a:solidFill>
              </a:rPr>
              <a:t>Platform Architect, Pivotal</a:t>
            </a:r>
            <a:endParaRPr lang="en-US" dirty="0">
              <a:solidFill>
                <a:schemeClr val="bg1"/>
              </a:solidFill>
            </a:endParaRPr>
          </a:p>
        </p:txBody>
      </p:sp>
      <p:sp>
        <p:nvSpPr>
          <p:cNvPr id="6" name="TextBox 5"/>
          <p:cNvSpPr txBox="1"/>
          <p:nvPr/>
        </p:nvSpPr>
        <p:spPr>
          <a:xfrm>
            <a:off x="538873" y="3974930"/>
            <a:ext cx="1722722" cy="369332"/>
          </a:xfrm>
          <a:prstGeom prst="rect">
            <a:avLst/>
          </a:prstGeom>
          <a:noFill/>
        </p:spPr>
        <p:txBody>
          <a:bodyPr wrap="none" rtlCol="0">
            <a:spAutoFit/>
          </a:bodyPr>
          <a:lstStyle/>
          <a:p>
            <a:r>
              <a:rPr lang="en-US" dirty="0" smtClean="0">
                <a:solidFill>
                  <a:schemeClr val="bg1"/>
                </a:solidFill>
              </a:rPr>
              <a:t>Kartik Lunkad</a:t>
            </a:r>
            <a:endParaRPr lang="en-US" dirty="0">
              <a:solidFill>
                <a:schemeClr val="bg1"/>
              </a:solidFill>
            </a:endParaRPr>
          </a:p>
        </p:txBody>
      </p:sp>
    </p:spTree>
    <p:extLst>
      <p:ext uri="{BB962C8B-B14F-4D97-AF65-F5344CB8AC3E}">
        <p14:creationId xmlns:p14="http://schemas.microsoft.com/office/powerpoint/2010/main" val="6261096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Boilerplate code</a:t>
            </a:r>
            <a:endParaRPr lang="en-US" dirty="0"/>
          </a:p>
        </p:txBody>
      </p:sp>
      <p:pic>
        <p:nvPicPr>
          <p:cNvPr id="10" name="Picture 9" descr="Screen Shot 2016-02-17 at 5.32.0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0301" y="919235"/>
            <a:ext cx="5379357" cy="3684491"/>
          </a:xfrm>
          <a:prstGeom prst="rect">
            <a:avLst/>
          </a:prstGeom>
        </p:spPr>
      </p:pic>
      <p:sp>
        <p:nvSpPr>
          <p:cNvPr id="23" name="TextBox 22"/>
          <p:cNvSpPr txBox="1"/>
          <p:nvPr/>
        </p:nvSpPr>
        <p:spPr>
          <a:xfrm>
            <a:off x="118533" y="943427"/>
            <a:ext cx="3389086" cy="3655097"/>
          </a:xfrm>
          <a:prstGeom prst="rect">
            <a:avLst/>
          </a:prstGeom>
          <a:noFill/>
        </p:spPr>
        <p:txBody>
          <a:bodyPr wrap="square" rtlCol="0" anchor="ctr">
            <a:noAutofit/>
          </a:bodyPr>
          <a:lstStyle/>
          <a:p>
            <a:r>
              <a:rPr lang="en-US" sz="2400" dirty="0" smtClean="0">
                <a:solidFill>
                  <a:schemeClr val="bg1"/>
                </a:solidFill>
                <a:latin typeface="Arial"/>
                <a:cs typeface="Arial"/>
              </a:rPr>
              <a:t>For </a:t>
            </a:r>
            <a:r>
              <a:rPr lang="en-US" sz="2400" dirty="0" smtClean="0">
                <a:solidFill>
                  <a:schemeClr val="bg1"/>
                </a:solidFill>
                <a:latin typeface="Courier"/>
                <a:cs typeface="Courier"/>
              </a:rPr>
              <a:t>CRUD</a:t>
            </a:r>
            <a:r>
              <a:rPr lang="en-US" sz="2400" dirty="0" smtClean="0">
                <a:solidFill>
                  <a:schemeClr val="bg1"/>
                </a:solidFill>
                <a:latin typeface="Arial"/>
                <a:cs typeface="Arial"/>
              </a:rPr>
              <a:t> Operations</a:t>
            </a:r>
          </a:p>
          <a:p>
            <a:endParaRPr lang="en-US" sz="2000" dirty="0">
              <a:solidFill>
                <a:schemeClr val="bg1"/>
              </a:solidFill>
              <a:latin typeface="Arial"/>
              <a:cs typeface="Arial"/>
            </a:endParaRPr>
          </a:p>
          <a:p>
            <a:pPr marL="285750" indent="-285750">
              <a:buFont typeface="Arial"/>
              <a:buChar char="•"/>
            </a:pPr>
            <a:r>
              <a:rPr lang="en-US" sz="2000" dirty="0" smtClean="0">
                <a:solidFill>
                  <a:schemeClr val="bg1"/>
                </a:solidFill>
                <a:latin typeface="Arial"/>
                <a:cs typeface="Arial"/>
              </a:rPr>
              <a:t>Prepare Statement</a:t>
            </a:r>
          </a:p>
          <a:p>
            <a:endParaRPr lang="en-US" sz="2000" dirty="0" smtClean="0">
              <a:solidFill>
                <a:schemeClr val="bg1"/>
              </a:solidFill>
              <a:latin typeface="Arial"/>
              <a:cs typeface="Arial"/>
            </a:endParaRPr>
          </a:p>
          <a:p>
            <a:pPr marL="285750" indent="-285750">
              <a:buFont typeface="Arial"/>
              <a:buChar char="•"/>
            </a:pPr>
            <a:r>
              <a:rPr lang="en-US" sz="2000" dirty="0" smtClean="0">
                <a:solidFill>
                  <a:schemeClr val="bg1"/>
                </a:solidFill>
                <a:latin typeface="Arial"/>
                <a:cs typeface="Arial"/>
              </a:rPr>
              <a:t>Set Parameters</a:t>
            </a:r>
          </a:p>
          <a:p>
            <a:pPr marL="285750" indent="-285750">
              <a:buFont typeface="Arial"/>
              <a:buChar char="•"/>
            </a:pPr>
            <a:endParaRPr lang="en-US" sz="2000" dirty="0">
              <a:solidFill>
                <a:schemeClr val="bg1"/>
              </a:solidFill>
              <a:latin typeface="Arial"/>
              <a:cs typeface="Arial"/>
            </a:endParaRPr>
          </a:p>
          <a:p>
            <a:pPr marL="285750" indent="-285750">
              <a:buFont typeface="Arial"/>
              <a:buChar char="•"/>
            </a:pPr>
            <a:r>
              <a:rPr lang="en-US" sz="2000" dirty="0" smtClean="0">
                <a:solidFill>
                  <a:schemeClr val="bg1"/>
                </a:solidFill>
                <a:latin typeface="Arial"/>
                <a:cs typeface="Arial"/>
              </a:rPr>
              <a:t>Execute Statement</a:t>
            </a:r>
          </a:p>
          <a:p>
            <a:pPr marL="285750" indent="-285750">
              <a:buFont typeface="Arial"/>
              <a:buChar char="•"/>
            </a:pPr>
            <a:endParaRPr lang="en-US" sz="2000" dirty="0">
              <a:solidFill>
                <a:schemeClr val="bg1"/>
              </a:solidFill>
              <a:latin typeface="Arial"/>
              <a:cs typeface="Arial"/>
            </a:endParaRPr>
          </a:p>
          <a:p>
            <a:pPr marL="285750" indent="-285750">
              <a:buFont typeface="Arial"/>
              <a:buChar char="•"/>
            </a:pPr>
            <a:r>
              <a:rPr lang="en-US" sz="2000" dirty="0" smtClean="0">
                <a:solidFill>
                  <a:schemeClr val="bg1"/>
                </a:solidFill>
                <a:latin typeface="Arial"/>
                <a:cs typeface="Arial"/>
              </a:rPr>
              <a:t>Catch Exceptions</a:t>
            </a:r>
            <a:endParaRPr lang="en-US" dirty="0">
              <a:solidFill>
                <a:schemeClr val="bg1"/>
              </a:solidFill>
              <a:latin typeface="Arial"/>
              <a:cs typeface="Arial"/>
            </a:endParaRPr>
          </a:p>
          <a:p>
            <a:endParaRPr lang="en-US" dirty="0">
              <a:solidFill>
                <a:schemeClr val="bg1"/>
              </a:solidFill>
              <a:latin typeface="Arial"/>
              <a:cs typeface="Arial"/>
            </a:endParaRPr>
          </a:p>
        </p:txBody>
      </p:sp>
    </p:spTree>
    <p:extLst>
      <p:ext uri="{BB962C8B-B14F-4D97-AF65-F5344CB8AC3E}">
        <p14:creationId xmlns:p14="http://schemas.microsoft.com/office/powerpoint/2010/main" val="85340949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a:t>
            </a:r>
            <a:endParaRPr lang="en-US" dirty="0"/>
          </a:p>
        </p:txBody>
      </p:sp>
      <p:pic>
        <p:nvPicPr>
          <p:cNvPr id="4" name="Content Placeholder 3" descr="Screen Shot 2016-02-17 at 5.38.47 PM.png"/>
          <p:cNvPicPr>
            <a:picLocks noGrp="1" noChangeAspect="1"/>
          </p:cNvPicPr>
          <p:nvPr>
            <p:ph sz="quarter" idx="10"/>
          </p:nvPr>
        </p:nvPicPr>
        <p:blipFill>
          <a:blip r:embed="rId2">
            <a:extLst>
              <a:ext uri="{28A0092B-C50C-407E-A947-70E740481C1C}">
                <a14:useLocalDpi xmlns:a14="http://schemas.microsoft.com/office/drawing/2010/main" val="0"/>
              </a:ext>
            </a:extLst>
          </a:blip>
          <a:srcRect t="19616" b="19616"/>
          <a:stretch>
            <a:fillRect/>
          </a:stretch>
        </p:blipFill>
        <p:spPr>
          <a:xfrm>
            <a:off x="3664858" y="1108074"/>
            <a:ext cx="5372704" cy="3082925"/>
          </a:xfrm>
        </p:spPr>
      </p:pic>
      <p:sp>
        <p:nvSpPr>
          <p:cNvPr id="5" name="TextBox 4"/>
          <p:cNvSpPr txBox="1"/>
          <p:nvPr/>
        </p:nvSpPr>
        <p:spPr>
          <a:xfrm>
            <a:off x="118533" y="943427"/>
            <a:ext cx="3389086" cy="3655097"/>
          </a:xfrm>
          <a:prstGeom prst="rect">
            <a:avLst/>
          </a:prstGeom>
          <a:noFill/>
        </p:spPr>
        <p:txBody>
          <a:bodyPr wrap="square" rtlCol="0" anchor="ctr">
            <a:noAutofit/>
          </a:bodyPr>
          <a:lstStyle/>
          <a:p>
            <a:r>
              <a:rPr lang="en-US" sz="2400" dirty="0" smtClean="0">
                <a:solidFill>
                  <a:schemeClr val="bg1"/>
                </a:solidFill>
                <a:latin typeface="Arial"/>
                <a:cs typeface="Arial"/>
              </a:rPr>
              <a:t>Scouring log files</a:t>
            </a:r>
            <a:endParaRPr lang="en-US" dirty="0">
              <a:solidFill>
                <a:schemeClr val="bg1"/>
              </a:solidFill>
              <a:latin typeface="Arial"/>
              <a:cs typeface="Arial"/>
            </a:endParaRPr>
          </a:p>
          <a:p>
            <a:endParaRPr lang="en-US" dirty="0">
              <a:solidFill>
                <a:schemeClr val="bg1"/>
              </a:solidFill>
              <a:latin typeface="Arial"/>
              <a:cs typeface="Arial"/>
            </a:endParaRPr>
          </a:p>
        </p:txBody>
      </p:sp>
    </p:spTree>
    <p:extLst>
      <p:ext uri="{BB962C8B-B14F-4D97-AF65-F5344CB8AC3E}">
        <p14:creationId xmlns:p14="http://schemas.microsoft.com/office/powerpoint/2010/main" val="24194446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solidFill>
                <a:srgbClr val="138A7E"/>
              </a:solidFill>
            </a:endParaRPr>
          </a:p>
        </p:txBody>
      </p:sp>
      <p:sp>
        <p:nvSpPr>
          <p:cNvPr id="3" name="Content Placeholder 2"/>
          <p:cNvSpPr>
            <a:spLocks noGrp="1"/>
          </p:cNvSpPr>
          <p:nvPr>
            <p:ph sz="quarter" idx="10"/>
          </p:nvPr>
        </p:nvSpPr>
        <p:spPr>
          <a:xfrm>
            <a:off x="810380" y="1108074"/>
            <a:ext cx="7745259" cy="3273007"/>
          </a:xfrm>
        </p:spPr>
        <p:txBody>
          <a:bodyPr anchor="ctr">
            <a:normAutofit/>
          </a:bodyPr>
          <a:lstStyle/>
          <a:p>
            <a:pPr marL="514350" indent="-514350">
              <a:buFont typeface="+mj-lt"/>
              <a:buAutoNum type="arabicPeriod"/>
            </a:pPr>
            <a:r>
              <a:rPr lang="en-US" dirty="0" smtClean="0">
                <a:solidFill>
                  <a:schemeClr val="bg2">
                    <a:lumMod val="50000"/>
                  </a:schemeClr>
                </a:solidFill>
              </a:rPr>
              <a:t>Challenges building </a:t>
            </a:r>
            <a:r>
              <a:rPr lang="en-US" dirty="0" smtClean="0">
                <a:solidFill>
                  <a:schemeClr val="bg2">
                    <a:lumMod val="50000"/>
                  </a:schemeClr>
                </a:solidFill>
              </a:rPr>
              <a:t>Java applications</a:t>
            </a:r>
            <a:endParaRPr lang="en-US" dirty="0" smtClean="0">
              <a:solidFill>
                <a:schemeClr val="bg2">
                  <a:lumMod val="50000"/>
                </a:schemeClr>
              </a:solidFill>
            </a:endParaRPr>
          </a:p>
          <a:p>
            <a:pPr marL="514350" indent="-514350">
              <a:buFont typeface="+mj-lt"/>
              <a:buAutoNum type="arabicPeriod"/>
            </a:pPr>
            <a:r>
              <a:rPr lang="en-US" dirty="0" smtClean="0"/>
              <a:t>What </a:t>
            </a:r>
            <a:r>
              <a:rPr lang="en-US" dirty="0"/>
              <a:t>is Spring Boot</a:t>
            </a:r>
            <a:r>
              <a:rPr lang="en-US" dirty="0" smtClean="0"/>
              <a:t>?</a:t>
            </a:r>
            <a:endParaRPr lang="en-US" dirty="0"/>
          </a:p>
          <a:p>
            <a:pPr marL="514350" indent="-514350">
              <a:buFont typeface="+mj-lt"/>
              <a:buAutoNum type="arabicPeriod"/>
            </a:pPr>
            <a:r>
              <a:rPr lang="en-US" dirty="0" smtClean="0">
                <a:solidFill>
                  <a:schemeClr val="bg2">
                    <a:lumMod val="50000"/>
                  </a:schemeClr>
                </a:solidFill>
              </a:rPr>
              <a:t>Capabilities</a:t>
            </a:r>
            <a:endParaRPr lang="en-US" dirty="0">
              <a:solidFill>
                <a:schemeClr val="bg2">
                  <a:lumMod val="50000"/>
                </a:schemeClr>
              </a:solidFill>
            </a:endParaRPr>
          </a:p>
          <a:p>
            <a:endParaRPr lang="en-US" dirty="0"/>
          </a:p>
        </p:txBody>
      </p:sp>
    </p:spTree>
    <p:extLst>
      <p:ext uri="{BB962C8B-B14F-4D97-AF65-F5344CB8AC3E}">
        <p14:creationId xmlns:p14="http://schemas.microsoft.com/office/powerpoint/2010/main" val="162098180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Boot</a:t>
            </a:r>
            <a:endParaRPr lang="en-US" dirty="0"/>
          </a:p>
        </p:txBody>
      </p:sp>
      <p:sp>
        <p:nvSpPr>
          <p:cNvPr id="3" name="Content Placeholder 2"/>
          <p:cNvSpPr>
            <a:spLocks noGrp="1"/>
          </p:cNvSpPr>
          <p:nvPr>
            <p:ph sz="quarter" idx="10"/>
          </p:nvPr>
        </p:nvSpPr>
        <p:spPr>
          <a:xfrm>
            <a:off x="457200" y="1108074"/>
            <a:ext cx="8229600" cy="3293454"/>
          </a:xfrm>
        </p:spPr>
        <p:txBody>
          <a:bodyPr anchor="ctr"/>
          <a:lstStyle/>
          <a:p>
            <a:pPr marL="0" indent="0" algn="ctr">
              <a:lnSpc>
                <a:spcPct val="150000"/>
              </a:lnSpc>
              <a:buNone/>
            </a:pPr>
            <a:endParaRPr lang="en-US" dirty="0" smtClean="0"/>
          </a:p>
          <a:p>
            <a:pPr marL="0" indent="0" algn="ctr">
              <a:lnSpc>
                <a:spcPct val="120000"/>
              </a:lnSpc>
              <a:buNone/>
            </a:pPr>
            <a:r>
              <a:rPr lang="en-US" dirty="0" smtClean="0"/>
              <a:t>Spring Boot is an opinionated framework to simplify bootstrapping and development of new Spring Applications</a:t>
            </a:r>
          </a:p>
          <a:p>
            <a:pPr marL="0" indent="0">
              <a:buNone/>
            </a:pPr>
            <a:endParaRPr lang="en-US" dirty="0"/>
          </a:p>
        </p:txBody>
      </p:sp>
    </p:spTree>
    <p:extLst>
      <p:ext uri="{BB962C8B-B14F-4D97-AF65-F5344CB8AC3E}">
        <p14:creationId xmlns:p14="http://schemas.microsoft.com/office/powerpoint/2010/main" val="328473234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Boot Adoption</a:t>
            </a:r>
            <a:endParaRPr lang="en-US" dirty="0"/>
          </a:p>
        </p:txBody>
      </p:sp>
      <p:graphicFrame>
        <p:nvGraphicFramePr>
          <p:cNvPr id="8" name="Chart 7"/>
          <p:cNvGraphicFramePr>
            <a:graphicFrameLocks/>
          </p:cNvGraphicFramePr>
          <p:nvPr>
            <p:extLst>
              <p:ext uri="{D42A27DB-BD31-4B8C-83A1-F6EECF244321}">
                <p14:modId xmlns:p14="http://schemas.microsoft.com/office/powerpoint/2010/main" val="3958959641"/>
              </p:ext>
            </p:extLst>
          </p:nvPr>
        </p:nvGraphicFramePr>
        <p:xfrm>
          <a:off x="121030" y="1159936"/>
          <a:ext cx="8051282" cy="3423915"/>
        </p:xfrm>
        <a:graphic>
          <a:graphicData uri="http://schemas.openxmlformats.org/drawingml/2006/chart">
            <c:chart xmlns:c="http://schemas.openxmlformats.org/drawingml/2006/chart" xmlns:r="http://schemas.openxmlformats.org/officeDocument/2006/relationships" r:id="rId3"/>
          </a:graphicData>
        </a:graphic>
      </p:graphicFrame>
      <p:sp>
        <p:nvSpPr>
          <p:cNvPr id="10" name="Explosion 2 9"/>
          <p:cNvSpPr/>
          <p:nvPr/>
        </p:nvSpPr>
        <p:spPr>
          <a:xfrm rot="1682066">
            <a:off x="7969070" y="845099"/>
            <a:ext cx="895350" cy="833644"/>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
        <p:nvSpPr>
          <p:cNvPr id="11" name="TextBox 10"/>
          <p:cNvSpPr txBox="1"/>
          <p:nvPr/>
        </p:nvSpPr>
        <p:spPr>
          <a:xfrm>
            <a:off x="7794309" y="1090577"/>
            <a:ext cx="1144270" cy="307777"/>
          </a:xfrm>
          <a:prstGeom prst="rect">
            <a:avLst/>
          </a:prstGeom>
          <a:noFill/>
        </p:spPr>
        <p:txBody>
          <a:bodyPr wrap="square" rtlCol="0">
            <a:spAutoFit/>
          </a:bodyPr>
          <a:lstStyle/>
          <a:p>
            <a:pPr algn="ctr"/>
            <a:r>
              <a:rPr lang="en-US" sz="1400" b="1" dirty="0" smtClean="0">
                <a:solidFill>
                  <a:srgbClr val="FFFFFF"/>
                </a:solidFill>
                <a:latin typeface="Arial"/>
              </a:rPr>
              <a:t>4.2M</a:t>
            </a:r>
          </a:p>
        </p:txBody>
      </p:sp>
      <p:sp>
        <p:nvSpPr>
          <p:cNvPr id="12" name="Rectangle 11"/>
          <p:cNvSpPr/>
          <p:nvPr/>
        </p:nvSpPr>
        <p:spPr>
          <a:xfrm>
            <a:off x="2890336" y="905911"/>
            <a:ext cx="3221355" cy="400110"/>
          </a:xfrm>
          <a:prstGeom prst="rect">
            <a:avLst/>
          </a:prstGeom>
        </p:spPr>
        <p:txBody>
          <a:bodyPr wrap="non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000" dirty="0">
                <a:solidFill>
                  <a:srgbClr val="FFFFFF"/>
                </a:solidFill>
                <a:latin typeface="Arial"/>
              </a:rPr>
              <a:t>Monthly Maven downloads</a:t>
            </a:r>
          </a:p>
        </p:txBody>
      </p:sp>
    </p:spTree>
    <p:extLst>
      <p:ext uri="{BB962C8B-B14F-4D97-AF65-F5344CB8AC3E}">
        <p14:creationId xmlns:p14="http://schemas.microsoft.com/office/powerpoint/2010/main" val="102918653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solidFill>
                <a:srgbClr val="138A7E"/>
              </a:solidFill>
            </a:endParaRPr>
          </a:p>
        </p:txBody>
      </p:sp>
      <p:sp>
        <p:nvSpPr>
          <p:cNvPr id="3" name="Content Placeholder 2"/>
          <p:cNvSpPr>
            <a:spLocks noGrp="1"/>
          </p:cNvSpPr>
          <p:nvPr>
            <p:ph sz="quarter" idx="10"/>
          </p:nvPr>
        </p:nvSpPr>
        <p:spPr>
          <a:xfrm>
            <a:off x="810380" y="1108074"/>
            <a:ext cx="7745259" cy="3273007"/>
          </a:xfrm>
        </p:spPr>
        <p:txBody>
          <a:bodyPr anchor="ctr">
            <a:normAutofit/>
          </a:bodyPr>
          <a:lstStyle/>
          <a:p>
            <a:pPr marL="514350" indent="-514350">
              <a:buFont typeface="+mj-lt"/>
              <a:buAutoNum type="arabicPeriod"/>
            </a:pPr>
            <a:r>
              <a:rPr lang="en-US" dirty="0" smtClean="0">
                <a:solidFill>
                  <a:schemeClr val="bg2">
                    <a:lumMod val="50000"/>
                  </a:schemeClr>
                </a:solidFill>
              </a:rPr>
              <a:t>Challenges building </a:t>
            </a:r>
            <a:r>
              <a:rPr lang="en-US" dirty="0" smtClean="0">
                <a:solidFill>
                  <a:schemeClr val="bg2">
                    <a:lumMod val="50000"/>
                  </a:schemeClr>
                </a:solidFill>
              </a:rPr>
              <a:t>Java applications</a:t>
            </a:r>
            <a:endParaRPr lang="en-US" dirty="0" smtClean="0">
              <a:solidFill>
                <a:schemeClr val="bg2">
                  <a:lumMod val="50000"/>
                </a:schemeClr>
              </a:solidFill>
            </a:endParaRPr>
          </a:p>
          <a:p>
            <a:pPr marL="514350" indent="-514350">
              <a:buFont typeface="+mj-lt"/>
              <a:buAutoNum type="arabicPeriod"/>
            </a:pPr>
            <a:r>
              <a:rPr lang="en-US" dirty="0" smtClean="0">
                <a:solidFill>
                  <a:schemeClr val="bg2">
                    <a:lumMod val="50000"/>
                  </a:schemeClr>
                </a:solidFill>
              </a:rPr>
              <a:t>What </a:t>
            </a:r>
            <a:r>
              <a:rPr lang="en-US" dirty="0">
                <a:solidFill>
                  <a:schemeClr val="bg2">
                    <a:lumMod val="50000"/>
                  </a:schemeClr>
                </a:solidFill>
              </a:rPr>
              <a:t>is Spring Boot</a:t>
            </a:r>
            <a:r>
              <a:rPr lang="en-US" dirty="0" smtClean="0">
                <a:solidFill>
                  <a:schemeClr val="bg2">
                    <a:lumMod val="50000"/>
                  </a:schemeClr>
                </a:solidFill>
              </a:rPr>
              <a:t>?</a:t>
            </a:r>
            <a:endParaRPr lang="en-US" dirty="0">
              <a:solidFill>
                <a:schemeClr val="bg2">
                  <a:lumMod val="50000"/>
                </a:schemeClr>
              </a:solidFill>
            </a:endParaRPr>
          </a:p>
          <a:p>
            <a:pPr marL="514350" indent="-514350">
              <a:buFont typeface="+mj-lt"/>
              <a:buAutoNum type="arabicPeriod"/>
            </a:pPr>
            <a:r>
              <a:rPr lang="en-US" dirty="0" smtClean="0"/>
              <a:t>Capabilities</a:t>
            </a:r>
            <a:endParaRPr lang="en-US" dirty="0"/>
          </a:p>
          <a:p>
            <a:endParaRPr lang="en-US" dirty="0"/>
          </a:p>
        </p:txBody>
      </p:sp>
    </p:spTree>
    <p:extLst>
      <p:ext uri="{BB962C8B-B14F-4D97-AF65-F5344CB8AC3E}">
        <p14:creationId xmlns:p14="http://schemas.microsoft.com/office/powerpoint/2010/main" val="14687211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Capabilities</a:t>
            </a:r>
            <a:endParaRPr lang="en-US" dirty="0"/>
          </a:p>
        </p:txBody>
      </p:sp>
      <p:sp>
        <p:nvSpPr>
          <p:cNvPr id="3" name="Content Placeholder 2"/>
          <p:cNvSpPr>
            <a:spLocks noGrp="1"/>
          </p:cNvSpPr>
          <p:nvPr>
            <p:ph sz="quarter" idx="10"/>
          </p:nvPr>
        </p:nvSpPr>
        <p:spPr/>
        <p:txBody>
          <a:bodyPr anchor="ctr"/>
          <a:lstStyle/>
          <a:p>
            <a:r>
              <a:rPr lang="en-US" dirty="0" smtClean="0"/>
              <a:t>Quick start </a:t>
            </a:r>
            <a:r>
              <a:rPr lang="en-US" dirty="0"/>
              <a:t>project generation</a:t>
            </a:r>
          </a:p>
          <a:p>
            <a:r>
              <a:rPr lang="en-US" dirty="0"/>
              <a:t>Automatic project </a:t>
            </a:r>
            <a:r>
              <a:rPr lang="en-US" dirty="0" smtClean="0"/>
              <a:t>dependency </a:t>
            </a:r>
            <a:r>
              <a:rPr lang="en-US" dirty="0"/>
              <a:t>management</a:t>
            </a:r>
          </a:p>
          <a:p>
            <a:r>
              <a:rPr lang="en-US" dirty="0"/>
              <a:t>Configuration drift </a:t>
            </a:r>
            <a:r>
              <a:rPr lang="en-US" dirty="0" smtClean="0"/>
              <a:t>prevention</a:t>
            </a:r>
          </a:p>
          <a:p>
            <a:r>
              <a:rPr lang="en-US" dirty="0"/>
              <a:t>Conditional </a:t>
            </a:r>
            <a:r>
              <a:rPr lang="en-US" dirty="0" smtClean="0"/>
              <a:t>configuration</a:t>
            </a:r>
            <a:endParaRPr lang="en-US" dirty="0"/>
          </a:p>
        </p:txBody>
      </p:sp>
    </p:spTree>
    <p:extLst>
      <p:ext uri="{BB962C8B-B14F-4D97-AF65-F5344CB8AC3E}">
        <p14:creationId xmlns:p14="http://schemas.microsoft.com/office/powerpoint/2010/main" val="194726349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t>Capabilities</a:t>
            </a:r>
            <a:endParaRPr lang="en-US" sz="2000" dirty="0"/>
          </a:p>
        </p:txBody>
      </p:sp>
      <p:sp>
        <p:nvSpPr>
          <p:cNvPr id="3" name="Content Placeholder 2"/>
          <p:cNvSpPr>
            <a:spLocks noGrp="1"/>
          </p:cNvSpPr>
          <p:nvPr>
            <p:ph sz="quarter" idx="10"/>
          </p:nvPr>
        </p:nvSpPr>
        <p:spPr/>
        <p:txBody>
          <a:bodyPr anchor="ctr"/>
          <a:lstStyle/>
          <a:p>
            <a:r>
              <a:rPr lang="en-US" dirty="0" smtClean="0"/>
              <a:t>Developer </a:t>
            </a:r>
            <a:r>
              <a:rPr lang="en-US" dirty="0"/>
              <a:t>Productivity </a:t>
            </a:r>
            <a:r>
              <a:rPr lang="en-US" dirty="0" smtClean="0"/>
              <a:t>Tooling</a:t>
            </a:r>
            <a:endParaRPr lang="en-US" dirty="0"/>
          </a:p>
          <a:p>
            <a:r>
              <a:rPr lang="en-US" dirty="0"/>
              <a:t>Auto-configuration</a:t>
            </a:r>
          </a:p>
          <a:p>
            <a:r>
              <a:rPr lang="en-US" dirty="0"/>
              <a:t>Monitoring and management </a:t>
            </a:r>
            <a:r>
              <a:rPr lang="en-US" dirty="0" smtClean="0"/>
              <a:t>endpoints</a:t>
            </a:r>
          </a:p>
          <a:p>
            <a:r>
              <a:rPr lang="en-US" dirty="0" smtClean="0"/>
              <a:t>Microservices-friendliness</a:t>
            </a:r>
            <a:endParaRPr lang="en-US" dirty="0"/>
          </a:p>
        </p:txBody>
      </p:sp>
    </p:spTree>
    <p:extLst>
      <p:ext uri="{BB962C8B-B14F-4D97-AF65-F5344CB8AC3E}">
        <p14:creationId xmlns:p14="http://schemas.microsoft.com/office/powerpoint/2010/main" val="313635559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chor="ctr">
            <a:normAutofit/>
          </a:bodyPr>
          <a:lstStyle/>
          <a:p>
            <a:pPr marL="0" indent="0" algn="ctr">
              <a:buNone/>
            </a:pPr>
            <a:r>
              <a:rPr lang="en-US" sz="4800" dirty="0" smtClean="0"/>
              <a:t>Spring Initializr</a:t>
            </a:r>
          </a:p>
          <a:p>
            <a:pPr marL="0" indent="0" algn="ctr">
              <a:buNone/>
            </a:pPr>
            <a:r>
              <a:rPr lang="en-US" sz="1800" dirty="0" smtClean="0">
                <a:solidFill>
                  <a:schemeClr val="bg2">
                    <a:lumMod val="50000"/>
                  </a:schemeClr>
                </a:solidFill>
              </a:rPr>
              <a:t>(Quick start </a:t>
            </a:r>
            <a:r>
              <a:rPr lang="en-US" sz="1800" dirty="0">
                <a:solidFill>
                  <a:schemeClr val="bg2">
                    <a:lumMod val="50000"/>
                  </a:schemeClr>
                </a:solidFill>
              </a:rPr>
              <a:t>project </a:t>
            </a:r>
            <a:r>
              <a:rPr lang="en-US" sz="1800" dirty="0" smtClean="0">
                <a:solidFill>
                  <a:schemeClr val="bg2">
                    <a:lumMod val="50000"/>
                  </a:schemeClr>
                </a:solidFill>
              </a:rPr>
              <a:t>generation)</a:t>
            </a:r>
            <a:endParaRPr lang="en-US" sz="1800" dirty="0">
              <a:solidFill>
                <a:schemeClr val="bg2">
                  <a:lumMod val="50000"/>
                </a:schemeClr>
              </a:solidFill>
            </a:endParaRPr>
          </a:p>
        </p:txBody>
      </p:sp>
    </p:spTree>
    <p:extLst>
      <p:ext uri="{BB962C8B-B14F-4D97-AF65-F5344CB8AC3E}">
        <p14:creationId xmlns:p14="http://schemas.microsoft.com/office/powerpoint/2010/main" val="129652893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5104" y="320040"/>
            <a:ext cx="8229601" cy="363558"/>
          </a:xfrm>
        </p:spPr>
        <p:txBody>
          <a:bodyPr/>
          <a:lstStyle/>
          <a:p>
            <a:r>
              <a:rPr lang="en-US" dirty="0" smtClean="0"/>
              <a:t>Spring </a:t>
            </a:r>
            <a:r>
              <a:rPr lang="en-US" dirty="0" err="1" smtClean="0"/>
              <a:t>Initializr</a:t>
            </a:r>
            <a:endParaRPr lang="en-US" dirty="0"/>
          </a:p>
        </p:txBody>
      </p:sp>
      <p:sp>
        <p:nvSpPr>
          <p:cNvPr id="3" name="Content Placeholder 2"/>
          <p:cNvSpPr>
            <a:spLocks noGrp="1"/>
          </p:cNvSpPr>
          <p:nvPr>
            <p:ph sz="quarter" idx="10"/>
          </p:nvPr>
        </p:nvSpPr>
        <p:spPr/>
        <p:txBody>
          <a:bodyPr anchor="ctr"/>
          <a:lstStyle/>
          <a:p>
            <a:pPr marL="0" indent="0" algn="ctr">
              <a:buNone/>
            </a:pPr>
            <a:r>
              <a:rPr lang="en-US" dirty="0" smtClean="0"/>
              <a:t>Spring Initializr is a configurable </a:t>
            </a:r>
            <a:r>
              <a:rPr lang="en-US" dirty="0"/>
              <a:t>service to </a:t>
            </a:r>
            <a:r>
              <a:rPr lang="en-US" dirty="0" smtClean="0"/>
              <a:t>consistently and easily generate </a:t>
            </a:r>
            <a:r>
              <a:rPr lang="en-US" dirty="0"/>
              <a:t>a </a:t>
            </a:r>
            <a:r>
              <a:rPr lang="en-US" dirty="0" smtClean="0"/>
              <a:t>quick start project</a:t>
            </a:r>
          </a:p>
          <a:p>
            <a:pPr marL="0" indent="0">
              <a:buNone/>
            </a:pPr>
            <a:endParaRPr lang="en-US" dirty="0"/>
          </a:p>
        </p:txBody>
      </p:sp>
    </p:spTree>
    <p:extLst>
      <p:ext uri="{BB962C8B-B14F-4D97-AF65-F5344CB8AC3E}">
        <p14:creationId xmlns:p14="http://schemas.microsoft.com/office/powerpoint/2010/main" val="2482656177"/>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solidFill>
                <a:srgbClr val="138A7E"/>
              </a:solidFill>
            </a:endParaRPr>
          </a:p>
        </p:txBody>
      </p:sp>
      <p:sp>
        <p:nvSpPr>
          <p:cNvPr id="3" name="Content Placeholder 2"/>
          <p:cNvSpPr>
            <a:spLocks noGrp="1"/>
          </p:cNvSpPr>
          <p:nvPr>
            <p:ph sz="quarter" idx="10"/>
          </p:nvPr>
        </p:nvSpPr>
        <p:spPr>
          <a:xfrm>
            <a:off x="810380" y="1108074"/>
            <a:ext cx="7745259" cy="3273007"/>
          </a:xfrm>
        </p:spPr>
        <p:txBody>
          <a:bodyPr anchor="ctr">
            <a:normAutofit/>
          </a:bodyPr>
          <a:lstStyle/>
          <a:p>
            <a:pPr marL="514350" indent="-514350">
              <a:buFont typeface="+mj-lt"/>
              <a:buAutoNum type="arabicPeriod"/>
            </a:pPr>
            <a:r>
              <a:rPr lang="en-US" dirty="0" smtClean="0"/>
              <a:t>Challenges building </a:t>
            </a:r>
            <a:r>
              <a:rPr lang="en-US" dirty="0" smtClean="0"/>
              <a:t>Java applications</a:t>
            </a:r>
            <a:endParaRPr lang="en-US" dirty="0" smtClean="0"/>
          </a:p>
          <a:p>
            <a:pPr marL="514350" indent="-514350">
              <a:buFont typeface="+mj-lt"/>
              <a:buAutoNum type="arabicPeriod"/>
            </a:pPr>
            <a:r>
              <a:rPr lang="en-US" dirty="0" smtClean="0"/>
              <a:t>What </a:t>
            </a:r>
            <a:r>
              <a:rPr lang="en-US" dirty="0"/>
              <a:t>is Spring Boot</a:t>
            </a:r>
            <a:r>
              <a:rPr lang="en-US" dirty="0" smtClean="0"/>
              <a:t>?</a:t>
            </a:r>
            <a:endParaRPr lang="en-US" dirty="0"/>
          </a:p>
          <a:p>
            <a:pPr marL="514350" indent="-514350">
              <a:buFont typeface="+mj-lt"/>
              <a:buAutoNum type="arabicPeriod"/>
            </a:pPr>
            <a:r>
              <a:rPr lang="en-US" dirty="0" smtClean="0"/>
              <a:t>Capabilities</a:t>
            </a:r>
            <a:endParaRPr lang="en-US" dirty="0"/>
          </a:p>
          <a:p>
            <a:endParaRPr lang="en-US" dirty="0"/>
          </a:p>
        </p:txBody>
      </p:sp>
    </p:spTree>
    <p:extLst>
      <p:ext uri="{BB962C8B-B14F-4D97-AF65-F5344CB8AC3E}">
        <p14:creationId xmlns:p14="http://schemas.microsoft.com/office/powerpoint/2010/main" val="33463456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Spring </a:t>
            </a:r>
            <a:r>
              <a:rPr lang="en-US" sz="2400" dirty="0" err="1" smtClean="0"/>
              <a:t>Initializr</a:t>
            </a:r>
            <a:endParaRPr lang="en-US" sz="2400" dirty="0"/>
          </a:p>
        </p:txBody>
      </p:sp>
      <p:sp>
        <p:nvSpPr>
          <p:cNvPr id="3" name="Content Placeholder 2"/>
          <p:cNvSpPr>
            <a:spLocks noGrp="1"/>
          </p:cNvSpPr>
          <p:nvPr>
            <p:ph sz="quarter" idx="10"/>
          </p:nvPr>
        </p:nvSpPr>
        <p:spPr/>
        <p:txBody>
          <a:bodyPr anchor="ctr">
            <a:normAutofit/>
          </a:bodyPr>
          <a:lstStyle/>
          <a:p>
            <a:r>
              <a:rPr lang="en-US" sz="2400" dirty="0" smtClean="0">
                <a:latin typeface="Arial"/>
                <a:cs typeface="Arial"/>
              </a:rPr>
              <a:t>Generates a Spring Boot project structure</a:t>
            </a:r>
          </a:p>
          <a:p>
            <a:r>
              <a:rPr lang="en-US" sz="2400" dirty="0" smtClean="0">
                <a:latin typeface="Arial"/>
                <a:cs typeface="Arial"/>
              </a:rPr>
              <a:t>Provides a Maven/</a:t>
            </a:r>
            <a:r>
              <a:rPr lang="en-US" sz="2400" dirty="0" err="1" smtClean="0">
                <a:latin typeface="Arial"/>
                <a:cs typeface="Arial"/>
              </a:rPr>
              <a:t>Gradle</a:t>
            </a:r>
            <a:r>
              <a:rPr lang="en-US" sz="2400" dirty="0" smtClean="0">
                <a:latin typeface="Arial"/>
                <a:cs typeface="Arial"/>
              </a:rPr>
              <a:t> build specification</a:t>
            </a:r>
          </a:p>
          <a:p>
            <a:r>
              <a:rPr lang="en-US" sz="2400" dirty="0" smtClean="0">
                <a:latin typeface="Arial"/>
                <a:cs typeface="Arial"/>
              </a:rPr>
              <a:t>Doesn’t generate application code</a:t>
            </a:r>
          </a:p>
          <a:p>
            <a:r>
              <a:rPr lang="en-US" sz="2400" dirty="0" smtClean="0">
                <a:latin typeface="Arial"/>
                <a:cs typeface="Arial"/>
              </a:rPr>
              <a:t>You can customize the Spring </a:t>
            </a:r>
            <a:r>
              <a:rPr lang="en-US" sz="2400" dirty="0" err="1" smtClean="0">
                <a:latin typeface="Arial"/>
                <a:cs typeface="Arial"/>
              </a:rPr>
              <a:t>Initialzr</a:t>
            </a:r>
            <a:endParaRPr lang="en-US" sz="2400" dirty="0">
              <a:latin typeface="Arial"/>
              <a:cs typeface="Arial"/>
            </a:endParaRPr>
          </a:p>
          <a:p>
            <a:pPr lvl="1"/>
            <a:r>
              <a:rPr lang="en-US" sz="2000" dirty="0">
                <a:latin typeface="Courier"/>
                <a:cs typeface="Courier"/>
              </a:rPr>
              <a:t>https://</a:t>
            </a:r>
            <a:r>
              <a:rPr lang="en-US" sz="2000" dirty="0" err="1">
                <a:latin typeface="Courier"/>
                <a:cs typeface="Courier"/>
              </a:rPr>
              <a:t>github.com</a:t>
            </a:r>
            <a:r>
              <a:rPr lang="en-US" sz="2000" dirty="0">
                <a:latin typeface="Courier"/>
                <a:cs typeface="Courier"/>
              </a:rPr>
              <a:t>/spring-</a:t>
            </a:r>
            <a:r>
              <a:rPr lang="en-US" sz="2000" dirty="0" err="1">
                <a:latin typeface="Courier"/>
                <a:cs typeface="Courier"/>
              </a:rPr>
              <a:t>io</a:t>
            </a:r>
            <a:r>
              <a:rPr lang="en-US" sz="2000" dirty="0">
                <a:latin typeface="Courier"/>
                <a:cs typeface="Courier"/>
              </a:rPr>
              <a:t>/</a:t>
            </a:r>
            <a:r>
              <a:rPr lang="en-US" sz="2000" dirty="0" err="1">
                <a:latin typeface="Courier"/>
                <a:cs typeface="Courier"/>
              </a:rPr>
              <a:t>initializr</a:t>
            </a:r>
            <a:r>
              <a:rPr lang="en-US" sz="2000" dirty="0" smtClean="0">
                <a:latin typeface="Courier"/>
                <a:cs typeface="Courier"/>
              </a:rPr>
              <a:t>/</a:t>
            </a:r>
            <a:endParaRPr lang="en-US" sz="2000" dirty="0">
              <a:latin typeface="Courier"/>
              <a:cs typeface="Courier"/>
            </a:endParaRPr>
          </a:p>
        </p:txBody>
      </p:sp>
    </p:spTree>
    <p:extLst>
      <p:ext uri="{BB962C8B-B14F-4D97-AF65-F5344CB8AC3E}">
        <p14:creationId xmlns:p14="http://schemas.microsoft.com/office/powerpoint/2010/main" val="363778917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5104" y="320040"/>
            <a:ext cx="8229601" cy="363558"/>
          </a:xfrm>
        </p:spPr>
        <p:txBody>
          <a:bodyPr/>
          <a:lstStyle/>
          <a:p>
            <a:r>
              <a:rPr lang="en-US" dirty="0" smtClean="0"/>
              <a:t>Supported Interfaces</a:t>
            </a:r>
            <a:endParaRPr lang="en-US" dirty="0"/>
          </a:p>
        </p:txBody>
      </p:sp>
      <p:sp>
        <p:nvSpPr>
          <p:cNvPr id="3" name="Content Placeholder 2"/>
          <p:cNvSpPr>
            <a:spLocks noGrp="1"/>
          </p:cNvSpPr>
          <p:nvPr>
            <p:ph sz="quarter" idx="10"/>
          </p:nvPr>
        </p:nvSpPr>
        <p:spPr/>
        <p:txBody>
          <a:bodyPr anchor="ctr"/>
          <a:lstStyle/>
          <a:p>
            <a:pPr marL="0" indent="0" algn="ctr">
              <a:buNone/>
            </a:pPr>
            <a:r>
              <a:rPr lang="en-US" dirty="0" smtClean="0"/>
              <a:t>Spring Initializr has three supported interfaces</a:t>
            </a:r>
          </a:p>
          <a:p>
            <a:pPr marL="0" indent="0">
              <a:buNone/>
            </a:pPr>
            <a:endParaRPr lang="en-US" dirty="0"/>
          </a:p>
        </p:txBody>
      </p:sp>
    </p:spTree>
    <p:extLst>
      <p:ext uri="{BB962C8B-B14F-4D97-AF65-F5344CB8AC3E}">
        <p14:creationId xmlns:p14="http://schemas.microsoft.com/office/powerpoint/2010/main" val="269180808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Supported Interfaces</a:t>
            </a:r>
            <a:endParaRPr lang="en-US" dirty="0"/>
          </a:p>
        </p:txBody>
      </p:sp>
      <p:pic>
        <p:nvPicPr>
          <p:cNvPr id="4" name="Picture 3" descr="Screen Shot 2016-01-17 at 6.25.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0095" y="1257977"/>
            <a:ext cx="4469524" cy="3001647"/>
          </a:xfrm>
          <a:prstGeom prst="rect">
            <a:avLst/>
          </a:prstGeom>
        </p:spPr>
      </p:pic>
      <p:sp>
        <p:nvSpPr>
          <p:cNvPr id="6" name="TextBox 5"/>
          <p:cNvSpPr txBox="1"/>
          <p:nvPr/>
        </p:nvSpPr>
        <p:spPr>
          <a:xfrm>
            <a:off x="866011" y="1321019"/>
            <a:ext cx="2133918" cy="2677656"/>
          </a:xfrm>
          <a:prstGeom prst="rect">
            <a:avLst/>
          </a:prstGeom>
          <a:noFill/>
        </p:spPr>
        <p:txBody>
          <a:bodyPr wrap="none" rtlCol="0" anchor="ctr">
            <a:spAutoFit/>
          </a:bodyPr>
          <a:lstStyle/>
          <a:p>
            <a:pPr marL="342900" indent="-342900">
              <a:buFont typeface="+mj-lt"/>
              <a:buAutoNum type="arabicPeriod"/>
            </a:pPr>
            <a:r>
              <a:rPr lang="en-US" sz="2800" dirty="0" smtClean="0">
                <a:solidFill>
                  <a:schemeClr val="bg1"/>
                </a:solidFill>
                <a:latin typeface="Arial"/>
                <a:cs typeface="Arial"/>
              </a:rPr>
              <a:t>IDE</a:t>
            </a:r>
          </a:p>
          <a:p>
            <a:endParaRPr lang="en-US" sz="2800" dirty="0" smtClean="0">
              <a:solidFill>
                <a:schemeClr val="bg1"/>
              </a:solidFill>
              <a:latin typeface="Arial"/>
              <a:cs typeface="Arial"/>
            </a:endParaRPr>
          </a:p>
          <a:p>
            <a:endParaRPr lang="en-US" sz="2800" dirty="0" smtClean="0">
              <a:solidFill>
                <a:schemeClr val="bg1"/>
              </a:solidFill>
              <a:latin typeface="Arial"/>
              <a:cs typeface="Arial"/>
            </a:endParaRPr>
          </a:p>
          <a:p>
            <a:pPr marL="742950" lvl="1" indent="-285750">
              <a:buFont typeface="Arial"/>
              <a:buChar char="•"/>
            </a:pPr>
            <a:r>
              <a:rPr lang="en-US" sz="2800" dirty="0" smtClean="0">
                <a:solidFill>
                  <a:schemeClr val="bg1"/>
                </a:solidFill>
                <a:latin typeface="Arial"/>
                <a:cs typeface="Arial"/>
              </a:rPr>
              <a:t>Eclipse</a:t>
            </a:r>
          </a:p>
          <a:p>
            <a:pPr lvl="1"/>
            <a:endParaRPr lang="en-US" sz="2800" dirty="0" smtClean="0">
              <a:solidFill>
                <a:schemeClr val="bg1"/>
              </a:solidFill>
              <a:latin typeface="Arial"/>
              <a:cs typeface="Arial"/>
            </a:endParaRPr>
          </a:p>
          <a:p>
            <a:pPr marL="742950" lvl="1" indent="-285750">
              <a:buFont typeface="Arial"/>
              <a:buChar char="•"/>
            </a:pPr>
            <a:r>
              <a:rPr lang="en-US" sz="2800" dirty="0" smtClean="0">
                <a:solidFill>
                  <a:schemeClr val="bg1"/>
                </a:solidFill>
                <a:latin typeface="Arial"/>
                <a:cs typeface="Arial"/>
              </a:rPr>
              <a:t>Intellij</a:t>
            </a:r>
            <a:endParaRPr lang="en-US" sz="2800" dirty="0">
              <a:solidFill>
                <a:schemeClr val="bg1"/>
              </a:solidFill>
              <a:latin typeface="Arial"/>
              <a:cs typeface="Arial"/>
            </a:endParaRPr>
          </a:p>
        </p:txBody>
      </p:sp>
      <p:pic>
        <p:nvPicPr>
          <p:cNvPr id="3" name="Picture 2" descr="Screen Shot 2016-01-23 at 7.56.0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0096" y="1257977"/>
            <a:ext cx="4469524" cy="3001647"/>
          </a:xfrm>
          <a:prstGeom prst="rect">
            <a:avLst/>
          </a:prstGeom>
        </p:spPr>
      </p:pic>
    </p:spTree>
    <p:extLst>
      <p:ext uri="{BB962C8B-B14F-4D97-AF65-F5344CB8AC3E}">
        <p14:creationId xmlns:p14="http://schemas.microsoft.com/office/powerpoint/2010/main" val="640773597"/>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Supported Interfaces</a:t>
            </a:r>
            <a:endParaRPr lang="en-US" dirty="0"/>
          </a:p>
        </p:txBody>
      </p:sp>
      <p:sp>
        <p:nvSpPr>
          <p:cNvPr id="6" name="TextBox 5"/>
          <p:cNvSpPr txBox="1"/>
          <p:nvPr/>
        </p:nvSpPr>
        <p:spPr>
          <a:xfrm>
            <a:off x="130628" y="2398235"/>
            <a:ext cx="3980577" cy="523220"/>
          </a:xfrm>
          <a:prstGeom prst="rect">
            <a:avLst/>
          </a:prstGeom>
          <a:noFill/>
        </p:spPr>
        <p:txBody>
          <a:bodyPr wrap="none" rtlCol="0" anchor="ctr">
            <a:spAutoFit/>
          </a:bodyPr>
          <a:lstStyle/>
          <a:p>
            <a:pPr marL="342900" indent="-342900">
              <a:buFont typeface="+mj-lt"/>
              <a:buAutoNum type="arabicPeriod" startAt="2"/>
            </a:pPr>
            <a:r>
              <a:rPr lang="en-US" sz="2800" dirty="0" smtClean="0">
                <a:solidFill>
                  <a:schemeClr val="bg1"/>
                </a:solidFill>
                <a:latin typeface="Arial"/>
                <a:cs typeface="Arial"/>
              </a:rPr>
              <a:t>Web-based Interface</a:t>
            </a:r>
          </a:p>
        </p:txBody>
      </p:sp>
      <p:pic>
        <p:nvPicPr>
          <p:cNvPr id="5" name="Picture 4" descr="Screen Shot 2016-01-18 at 1.42.2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0095" y="1282176"/>
            <a:ext cx="4469524" cy="3001648"/>
          </a:xfrm>
          <a:prstGeom prst="rect">
            <a:avLst/>
          </a:prstGeom>
        </p:spPr>
      </p:pic>
    </p:spTree>
    <p:extLst>
      <p:ext uri="{BB962C8B-B14F-4D97-AF65-F5344CB8AC3E}">
        <p14:creationId xmlns:p14="http://schemas.microsoft.com/office/powerpoint/2010/main" val="302440086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Supported Interfaces</a:t>
            </a:r>
            <a:endParaRPr lang="en-US" dirty="0"/>
          </a:p>
        </p:txBody>
      </p:sp>
      <p:sp>
        <p:nvSpPr>
          <p:cNvPr id="6" name="TextBox 5"/>
          <p:cNvSpPr txBox="1"/>
          <p:nvPr/>
        </p:nvSpPr>
        <p:spPr>
          <a:xfrm>
            <a:off x="297535" y="2182792"/>
            <a:ext cx="3754370" cy="954107"/>
          </a:xfrm>
          <a:prstGeom prst="rect">
            <a:avLst/>
          </a:prstGeom>
          <a:noFill/>
        </p:spPr>
        <p:txBody>
          <a:bodyPr wrap="square" rtlCol="0" anchor="ctr">
            <a:spAutoFit/>
          </a:bodyPr>
          <a:lstStyle/>
          <a:p>
            <a:pPr marL="342900" indent="-342900" algn="ctr">
              <a:buFont typeface="+mj-lt"/>
              <a:buAutoNum type="arabicPeriod" startAt="3"/>
            </a:pPr>
            <a:r>
              <a:rPr lang="en-US" sz="2800" dirty="0" smtClean="0">
                <a:solidFill>
                  <a:schemeClr val="bg1"/>
                </a:solidFill>
                <a:latin typeface="Arial"/>
                <a:cs typeface="Arial"/>
              </a:rPr>
              <a:t>Command Line Interface</a:t>
            </a:r>
          </a:p>
        </p:txBody>
      </p:sp>
      <p:pic>
        <p:nvPicPr>
          <p:cNvPr id="7" name="Picture 6" descr="Screen Shot 2016-01-18 at 1.57.0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0095" y="1280142"/>
            <a:ext cx="4469524" cy="3001648"/>
          </a:xfrm>
          <a:prstGeom prst="rect">
            <a:avLst/>
          </a:prstGeom>
        </p:spPr>
      </p:pic>
      <p:sp>
        <p:nvSpPr>
          <p:cNvPr id="8" name="Rectangle 7"/>
          <p:cNvSpPr/>
          <p:nvPr/>
        </p:nvSpPr>
        <p:spPr>
          <a:xfrm>
            <a:off x="6320969" y="1422400"/>
            <a:ext cx="1778000" cy="217714"/>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flipV="1">
            <a:off x="6483047" y="3422953"/>
            <a:ext cx="1052286" cy="568476"/>
          </a:xfrm>
          <a:prstGeom prst="straightConnector1">
            <a:avLst/>
          </a:prstGeom>
          <a:ln>
            <a:solidFill>
              <a:srgbClr val="F83510"/>
            </a:solidFill>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7124104" y="3846248"/>
            <a:ext cx="1415143" cy="290361"/>
          </a:xfrm>
          <a:prstGeom prst="rect">
            <a:avLst/>
          </a:prstGeom>
          <a:solidFill>
            <a:srgbClr val="F83510"/>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i="1" dirty="0" smtClean="0"/>
              <a:t>Directory structure of Boot Maven project</a:t>
            </a:r>
            <a:endParaRPr lang="en-US" sz="900" b="1" i="1" dirty="0"/>
          </a:p>
        </p:txBody>
      </p:sp>
    </p:spTree>
    <p:extLst>
      <p:ext uri="{BB962C8B-B14F-4D97-AF65-F5344CB8AC3E}">
        <p14:creationId xmlns:p14="http://schemas.microsoft.com/office/powerpoint/2010/main" val="391894519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chor="ctr">
            <a:normAutofit/>
          </a:bodyPr>
          <a:lstStyle/>
          <a:p>
            <a:pPr marL="0" indent="0" algn="ctr">
              <a:buNone/>
            </a:pPr>
            <a:r>
              <a:rPr lang="en-US" sz="4800" dirty="0" smtClean="0"/>
              <a:t>Spring Boot starters</a:t>
            </a:r>
          </a:p>
          <a:p>
            <a:pPr marL="0" indent="0" algn="ctr">
              <a:buNone/>
            </a:pPr>
            <a:r>
              <a:rPr lang="en-US" sz="1800" dirty="0" smtClean="0">
                <a:solidFill>
                  <a:schemeClr val="bg2">
                    <a:lumMod val="50000"/>
                  </a:schemeClr>
                </a:solidFill>
              </a:rPr>
              <a:t>(Automatic </a:t>
            </a:r>
            <a:r>
              <a:rPr lang="en-US" sz="1800" dirty="0">
                <a:solidFill>
                  <a:schemeClr val="bg2">
                    <a:lumMod val="50000"/>
                  </a:schemeClr>
                </a:solidFill>
              </a:rPr>
              <a:t>project dependency </a:t>
            </a:r>
            <a:r>
              <a:rPr lang="en-US" sz="1800" dirty="0" smtClean="0">
                <a:solidFill>
                  <a:schemeClr val="bg2">
                    <a:lumMod val="50000"/>
                  </a:schemeClr>
                </a:solidFill>
              </a:rPr>
              <a:t>management)</a:t>
            </a:r>
            <a:endParaRPr lang="en-US" sz="1800" dirty="0">
              <a:solidFill>
                <a:schemeClr val="bg2">
                  <a:lumMod val="50000"/>
                </a:schemeClr>
              </a:solidFill>
            </a:endParaRPr>
          </a:p>
        </p:txBody>
      </p:sp>
    </p:spTree>
    <p:extLst>
      <p:ext uri="{BB962C8B-B14F-4D97-AF65-F5344CB8AC3E}">
        <p14:creationId xmlns:p14="http://schemas.microsoft.com/office/powerpoint/2010/main" val="134685988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Boot Starters</a:t>
            </a:r>
            <a:endParaRPr lang="en-US" dirty="0"/>
          </a:p>
        </p:txBody>
      </p:sp>
      <p:sp>
        <p:nvSpPr>
          <p:cNvPr id="3" name="Content Placeholder 2"/>
          <p:cNvSpPr>
            <a:spLocks noGrp="1"/>
          </p:cNvSpPr>
          <p:nvPr>
            <p:ph sz="quarter" idx="10"/>
          </p:nvPr>
        </p:nvSpPr>
        <p:spPr/>
        <p:txBody>
          <a:bodyPr/>
          <a:lstStyle/>
          <a:p>
            <a:r>
              <a:rPr lang="en-US" dirty="0" smtClean="0"/>
              <a:t>Are virtual packages deployed to Maven central</a:t>
            </a:r>
          </a:p>
          <a:p>
            <a:r>
              <a:rPr lang="en-US" dirty="0" smtClean="0"/>
              <a:t>They pull in other dependencies while containing no code of their own</a:t>
            </a:r>
          </a:p>
        </p:txBody>
      </p:sp>
      <p:graphicFrame>
        <p:nvGraphicFramePr>
          <p:cNvPr id="8" name="Diagram 7"/>
          <p:cNvGraphicFramePr/>
          <p:nvPr>
            <p:extLst>
              <p:ext uri="{D42A27DB-BD31-4B8C-83A1-F6EECF244321}">
                <p14:modId xmlns:p14="http://schemas.microsoft.com/office/powerpoint/2010/main" val="2212013664"/>
              </p:ext>
            </p:extLst>
          </p:nvPr>
        </p:nvGraphicFramePr>
        <p:xfrm>
          <a:off x="1341120" y="2333423"/>
          <a:ext cx="6096000" cy="23706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954236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6-01-17 at 6.34.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6596" y="2464856"/>
            <a:ext cx="5188904" cy="2113881"/>
          </a:xfrm>
          <a:prstGeom prst="rect">
            <a:avLst/>
          </a:prstGeom>
        </p:spPr>
      </p:pic>
      <p:sp>
        <p:nvSpPr>
          <p:cNvPr id="2" name="Title 1"/>
          <p:cNvSpPr>
            <a:spLocks noGrp="1"/>
          </p:cNvSpPr>
          <p:nvPr>
            <p:ph type="title"/>
          </p:nvPr>
        </p:nvSpPr>
        <p:spPr/>
        <p:txBody>
          <a:bodyPr/>
          <a:lstStyle/>
          <a:p>
            <a:r>
              <a:rPr lang="en-US" dirty="0" smtClean="0"/>
              <a:t>Project </a:t>
            </a:r>
            <a:r>
              <a:rPr lang="en-US" dirty="0" err="1" smtClean="0">
                <a:latin typeface="Courier"/>
                <a:cs typeface="Courier"/>
              </a:rPr>
              <a:t>pom.xml</a:t>
            </a:r>
            <a:endParaRPr lang="en-US" dirty="0">
              <a:latin typeface="Courier"/>
              <a:cs typeface="Courier"/>
            </a:endParaRPr>
          </a:p>
        </p:txBody>
      </p:sp>
      <p:sp>
        <p:nvSpPr>
          <p:cNvPr id="3" name="Content Placeholder 2"/>
          <p:cNvSpPr>
            <a:spLocks noGrp="1"/>
          </p:cNvSpPr>
          <p:nvPr>
            <p:ph sz="quarter" idx="10"/>
          </p:nvPr>
        </p:nvSpPr>
        <p:spPr>
          <a:xfrm>
            <a:off x="457200" y="1082922"/>
            <a:ext cx="8229600" cy="3082925"/>
          </a:xfrm>
        </p:spPr>
        <p:txBody>
          <a:bodyPr/>
          <a:lstStyle/>
          <a:p>
            <a:r>
              <a:rPr lang="en-US" sz="2000" dirty="0" smtClean="0"/>
              <a:t>Set parent of your </a:t>
            </a:r>
            <a:r>
              <a:rPr lang="en-US" sz="2000" dirty="0" err="1" smtClean="0">
                <a:latin typeface="Courier"/>
                <a:cs typeface="Courier"/>
              </a:rPr>
              <a:t>pom.xml</a:t>
            </a:r>
            <a:r>
              <a:rPr lang="en-US" sz="2000" dirty="0" smtClean="0"/>
              <a:t> as </a:t>
            </a:r>
            <a:r>
              <a:rPr lang="en-US" sz="2000" dirty="0">
                <a:latin typeface="Courier"/>
                <a:cs typeface="Courier"/>
              </a:rPr>
              <a:t>spring-boot</a:t>
            </a:r>
            <a:r>
              <a:rPr lang="en-US" sz="2000" dirty="0" smtClean="0">
                <a:latin typeface="Courier"/>
                <a:cs typeface="Courier"/>
              </a:rPr>
              <a:t>-starter-parent</a:t>
            </a:r>
          </a:p>
          <a:p>
            <a:pPr lvl="1"/>
            <a:r>
              <a:rPr lang="en-US" sz="1600" dirty="0" smtClean="0">
                <a:latin typeface="Arial"/>
                <a:cs typeface="Arial"/>
              </a:rPr>
              <a:t>Inherit preset version numbers</a:t>
            </a:r>
            <a:endParaRPr lang="en-US" sz="1600" dirty="0">
              <a:latin typeface="Arial"/>
              <a:cs typeface="Arial"/>
            </a:endParaRPr>
          </a:p>
          <a:p>
            <a:pPr marL="0" indent="0">
              <a:buNone/>
            </a:pPr>
            <a:endParaRPr lang="en-US" dirty="0"/>
          </a:p>
        </p:txBody>
      </p:sp>
      <p:pic>
        <p:nvPicPr>
          <p:cNvPr id="5" name="Picture 4" descr="Screen Shot 2016-01-17 at 6.31.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64" y="1898946"/>
            <a:ext cx="7111529" cy="2679792"/>
          </a:xfrm>
          <a:prstGeom prst="rect">
            <a:avLst/>
          </a:prstGeom>
        </p:spPr>
      </p:pic>
      <p:pic>
        <p:nvPicPr>
          <p:cNvPr id="4" name="Picture 3" descr="Screen Shot 2016-01-22 at 4.46.5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9463" y="1898946"/>
            <a:ext cx="7111529" cy="2696142"/>
          </a:xfrm>
          <a:prstGeom prst="rect">
            <a:avLst/>
          </a:prstGeom>
        </p:spPr>
      </p:pic>
      <p:sp>
        <p:nvSpPr>
          <p:cNvPr id="7" name="Rectangle 6"/>
          <p:cNvSpPr/>
          <p:nvPr/>
        </p:nvSpPr>
        <p:spPr>
          <a:xfrm>
            <a:off x="2128762" y="3822095"/>
            <a:ext cx="2225524" cy="471715"/>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882908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6-01-13 at 9.39.4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201" y="1439939"/>
            <a:ext cx="4343286" cy="2856309"/>
          </a:xfrm>
          <a:prstGeom prst="rect">
            <a:avLst/>
          </a:prstGeom>
        </p:spPr>
      </p:pic>
      <p:sp>
        <p:nvSpPr>
          <p:cNvPr id="2" name="Title 1"/>
          <p:cNvSpPr>
            <a:spLocks noGrp="1"/>
          </p:cNvSpPr>
          <p:nvPr>
            <p:ph type="title"/>
          </p:nvPr>
        </p:nvSpPr>
        <p:spPr/>
        <p:txBody>
          <a:bodyPr/>
          <a:lstStyle/>
          <a:p>
            <a:r>
              <a:rPr lang="en-US" dirty="0" smtClean="0"/>
              <a:t>Starters </a:t>
            </a:r>
            <a:r>
              <a:rPr lang="en-US" dirty="0" err="1" smtClean="0"/>
              <a:t>vs</a:t>
            </a:r>
            <a:r>
              <a:rPr lang="en-US" dirty="0" smtClean="0"/>
              <a:t> Current Practice</a:t>
            </a:r>
            <a:endParaRPr lang="en-US" dirty="0"/>
          </a:p>
        </p:txBody>
      </p:sp>
      <p:sp>
        <p:nvSpPr>
          <p:cNvPr id="3" name="Content Placeholder 2"/>
          <p:cNvSpPr>
            <a:spLocks noGrp="1"/>
          </p:cNvSpPr>
          <p:nvPr>
            <p:ph sz="quarter" idx="10"/>
          </p:nvPr>
        </p:nvSpPr>
        <p:spPr>
          <a:xfrm>
            <a:off x="4665887" y="925498"/>
            <a:ext cx="4343286" cy="514441"/>
          </a:xfrm>
        </p:spPr>
        <p:txBody>
          <a:bodyPr>
            <a:normAutofit/>
          </a:bodyPr>
          <a:lstStyle/>
          <a:p>
            <a:pPr marL="0" indent="0">
              <a:buNone/>
            </a:pPr>
            <a:r>
              <a:rPr lang="en-US" sz="1200" dirty="0" smtClean="0">
                <a:solidFill>
                  <a:schemeClr val="bg2">
                    <a:lumMod val="50000"/>
                  </a:schemeClr>
                </a:solidFill>
              </a:rPr>
              <a:t>Are the version numbers compatible with each other?</a:t>
            </a:r>
          </a:p>
          <a:p>
            <a:pPr marL="0" indent="0">
              <a:buNone/>
            </a:pPr>
            <a:r>
              <a:rPr lang="en-US" sz="1200" dirty="0" smtClean="0">
                <a:solidFill>
                  <a:schemeClr val="bg2">
                    <a:lumMod val="50000"/>
                  </a:schemeClr>
                </a:solidFill>
              </a:rPr>
              <a:t>Is the list of dependencies complete?</a:t>
            </a:r>
          </a:p>
        </p:txBody>
      </p:sp>
      <p:pic>
        <p:nvPicPr>
          <p:cNvPr id="5" name="Picture 4" descr="Screen Shot 2016-01-13 at 9.11.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5886" y="1439939"/>
            <a:ext cx="4343287" cy="2856309"/>
          </a:xfrm>
          <a:prstGeom prst="rect">
            <a:avLst/>
          </a:prstGeom>
        </p:spPr>
      </p:pic>
      <p:sp>
        <p:nvSpPr>
          <p:cNvPr id="7" name="Content Placeholder 2"/>
          <p:cNvSpPr txBox="1">
            <a:spLocks/>
          </p:cNvSpPr>
          <p:nvPr/>
        </p:nvSpPr>
        <p:spPr>
          <a:xfrm>
            <a:off x="170201" y="925498"/>
            <a:ext cx="4343286" cy="51444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800" kern="1200">
                <a:solidFill>
                  <a:schemeClr val="bg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100" dirty="0" smtClean="0">
                <a:solidFill>
                  <a:schemeClr val="bg2">
                    <a:lumMod val="50000"/>
                  </a:schemeClr>
                </a:solidFill>
              </a:rPr>
              <a:t>Starter versions determined by version of Spring Boot used. </a:t>
            </a:r>
          </a:p>
          <a:p>
            <a:pPr marL="0" indent="0">
              <a:buFont typeface="Arial"/>
              <a:buNone/>
            </a:pPr>
            <a:r>
              <a:rPr lang="en-US" sz="1100" dirty="0" smtClean="0">
                <a:solidFill>
                  <a:schemeClr val="bg2">
                    <a:lumMod val="50000"/>
                  </a:schemeClr>
                </a:solidFill>
              </a:rPr>
              <a:t>Dependencies guaranteed to be compatible.</a:t>
            </a:r>
          </a:p>
        </p:txBody>
      </p:sp>
      <p:sp>
        <p:nvSpPr>
          <p:cNvPr id="8" name="Content Placeholder 2"/>
          <p:cNvSpPr txBox="1">
            <a:spLocks/>
          </p:cNvSpPr>
          <p:nvPr/>
        </p:nvSpPr>
        <p:spPr>
          <a:xfrm>
            <a:off x="4665887" y="4347067"/>
            <a:ext cx="4343286" cy="242491"/>
          </a:xfrm>
          <a:prstGeom prst="rect">
            <a:avLst/>
          </a:prstGeom>
        </p:spPr>
        <p:txBody>
          <a:bodyPr vert="horz" lIns="91440" tIns="45720" rIns="91440" bIns="45720" rtlCol="0">
            <a:normAutofit fontScale="40000" lnSpcReduction="20000"/>
          </a:bodyPr>
          <a:lstStyle>
            <a:lvl1pPr marL="342900" indent="-342900" algn="l" defTabSz="457200" rtl="0" eaLnBrk="1" latinLnBrk="0" hangingPunct="1">
              <a:spcBef>
                <a:spcPct val="20000"/>
              </a:spcBef>
              <a:buFont typeface="Arial"/>
              <a:buChar char="•"/>
              <a:defRPr sz="2800" kern="1200">
                <a:solidFill>
                  <a:schemeClr val="bg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i="1" dirty="0" smtClean="0">
                <a:solidFill>
                  <a:schemeClr val="bg2">
                    <a:lumMod val="50000"/>
                  </a:schemeClr>
                </a:solidFill>
              </a:rPr>
              <a:t>Verbose. Non-boot </a:t>
            </a:r>
            <a:r>
              <a:rPr lang="en-US" i="1" dirty="0" err="1" smtClean="0">
                <a:solidFill>
                  <a:schemeClr val="bg2">
                    <a:lumMod val="50000"/>
                  </a:schemeClr>
                </a:solidFill>
              </a:rPr>
              <a:t>pom.xml</a:t>
            </a:r>
            <a:r>
              <a:rPr lang="en-US" i="1" dirty="0" smtClean="0">
                <a:solidFill>
                  <a:schemeClr val="bg2">
                    <a:lumMod val="50000"/>
                  </a:schemeClr>
                </a:solidFill>
              </a:rPr>
              <a:t> with version numbers.</a:t>
            </a:r>
          </a:p>
        </p:txBody>
      </p:sp>
      <p:sp>
        <p:nvSpPr>
          <p:cNvPr id="9" name="Content Placeholder 2"/>
          <p:cNvSpPr txBox="1">
            <a:spLocks/>
          </p:cNvSpPr>
          <p:nvPr/>
        </p:nvSpPr>
        <p:spPr>
          <a:xfrm>
            <a:off x="170201" y="4347067"/>
            <a:ext cx="4343286" cy="242491"/>
          </a:xfrm>
          <a:prstGeom prst="rect">
            <a:avLst/>
          </a:prstGeom>
        </p:spPr>
        <p:txBody>
          <a:bodyPr vert="horz" lIns="91440" tIns="45720" rIns="91440" bIns="45720" rtlCol="0">
            <a:normAutofit fontScale="40000" lnSpcReduction="20000"/>
          </a:bodyPr>
          <a:lstStyle>
            <a:lvl1pPr marL="342900" indent="-342900" algn="l" defTabSz="457200" rtl="0" eaLnBrk="1" latinLnBrk="0" hangingPunct="1">
              <a:spcBef>
                <a:spcPct val="20000"/>
              </a:spcBef>
              <a:buFont typeface="Arial"/>
              <a:buChar char="•"/>
              <a:defRPr sz="2800" kern="1200">
                <a:solidFill>
                  <a:schemeClr val="bg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i="1" dirty="0" smtClean="0">
                <a:solidFill>
                  <a:schemeClr val="bg2">
                    <a:lumMod val="50000"/>
                  </a:schemeClr>
                </a:solidFill>
              </a:rPr>
              <a:t>Concise. </a:t>
            </a:r>
            <a:r>
              <a:rPr lang="en-US" i="1" dirty="0">
                <a:solidFill>
                  <a:schemeClr val="bg2">
                    <a:lumMod val="50000"/>
                  </a:schemeClr>
                </a:solidFill>
              </a:rPr>
              <a:t>B</a:t>
            </a:r>
            <a:r>
              <a:rPr lang="en-US" i="1" dirty="0" smtClean="0">
                <a:solidFill>
                  <a:schemeClr val="bg2">
                    <a:lumMod val="50000"/>
                  </a:schemeClr>
                </a:solidFill>
              </a:rPr>
              <a:t>oot </a:t>
            </a:r>
            <a:r>
              <a:rPr lang="en-US" i="1" dirty="0" err="1" smtClean="0">
                <a:solidFill>
                  <a:schemeClr val="bg2">
                    <a:lumMod val="50000"/>
                  </a:schemeClr>
                </a:solidFill>
              </a:rPr>
              <a:t>pom.xml</a:t>
            </a:r>
            <a:r>
              <a:rPr lang="en-US" i="1" dirty="0" smtClean="0">
                <a:solidFill>
                  <a:schemeClr val="bg2">
                    <a:lumMod val="50000"/>
                  </a:schemeClr>
                </a:solidFill>
              </a:rPr>
              <a:t> without version numbers.</a:t>
            </a:r>
          </a:p>
        </p:txBody>
      </p:sp>
      <p:pic>
        <p:nvPicPr>
          <p:cNvPr id="4" name="Picture 3" descr="Screen Shot 2016-01-23 at 8.12.1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201" y="1439938"/>
            <a:ext cx="4343286" cy="2856309"/>
          </a:xfrm>
          <a:prstGeom prst="rect">
            <a:avLst/>
          </a:prstGeom>
        </p:spPr>
      </p:pic>
      <p:pic>
        <p:nvPicPr>
          <p:cNvPr id="6" name="Picture 5" descr="Screen Shot 2016-01-23 at 8.19.19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5887" y="1439939"/>
            <a:ext cx="4343285" cy="2856308"/>
          </a:xfrm>
          <a:prstGeom prst="rect">
            <a:avLst/>
          </a:prstGeom>
        </p:spPr>
      </p:pic>
      <p:sp>
        <p:nvSpPr>
          <p:cNvPr id="11" name="Rectangle 10"/>
          <p:cNvSpPr/>
          <p:nvPr/>
        </p:nvSpPr>
        <p:spPr>
          <a:xfrm>
            <a:off x="5660566" y="3870476"/>
            <a:ext cx="1209524" cy="199571"/>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831123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0"/>
          </p:nvPr>
        </p:nvSpPr>
        <p:spPr/>
        <p:txBody>
          <a:bodyPr anchor="ctr">
            <a:normAutofit/>
          </a:bodyPr>
          <a:lstStyle/>
          <a:p>
            <a:pPr marL="0" indent="0" algn="ctr">
              <a:buNone/>
            </a:pPr>
            <a:r>
              <a:rPr lang="en-US" sz="4800" dirty="0" smtClean="0"/>
              <a:t>Packaging</a:t>
            </a:r>
          </a:p>
          <a:p>
            <a:pPr marL="0" indent="0" algn="ctr">
              <a:buNone/>
            </a:pPr>
            <a:r>
              <a:rPr lang="en-US" sz="1800" dirty="0" smtClean="0">
                <a:solidFill>
                  <a:schemeClr val="bg2">
                    <a:lumMod val="50000"/>
                  </a:schemeClr>
                </a:solidFill>
              </a:rPr>
              <a:t>(Configuration </a:t>
            </a:r>
            <a:r>
              <a:rPr lang="en-US" sz="1800" dirty="0">
                <a:solidFill>
                  <a:schemeClr val="bg2">
                    <a:lumMod val="50000"/>
                  </a:schemeClr>
                </a:solidFill>
              </a:rPr>
              <a:t>drift </a:t>
            </a:r>
            <a:r>
              <a:rPr lang="en-US" sz="1800" dirty="0" smtClean="0">
                <a:solidFill>
                  <a:schemeClr val="bg2">
                    <a:lumMod val="50000"/>
                  </a:schemeClr>
                </a:solidFill>
              </a:rPr>
              <a:t>prevention)</a:t>
            </a:r>
            <a:endParaRPr lang="en-US" sz="1800" dirty="0">
              <a:solidFill>
                <a:schemeClr val="bg2">
                  <a:lumMod val="50000"/>
                </a:schemeClr>
              </a:solidFill>
            </a:endParaRPr>
          </a:p>
        </p:txBody>
      </p:sp>
    </p:spTree>
    <p:extLst>
      <p:ext uri="{BB962C8B-B14F-4D97-AF65-F5344CB8AC3E}">
        <p14:creationId xmlns:p14="http://schemas.microsoft.com/office/powerpoint/2010/main" val="253294556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solidFill>
                <a:srgbClr val="138A7E"/>
              </a:solidFill>
            </a:endParaRPr>
          </a:p>
        </p:txBody>
      </p:sp>
      <p:sp>
        <p:nvSpPr>
          <p:cNvPr id="3" name="Content Placeholder 2"/>
          <p:cNvSpPr>
            <a:spLocks noGrp="1"/>
          </p:cNvSpPr>
          <p:nvPr>
            <p:ph sz="quarter" idx="10"/>
          </p:nvPr>
        </p:nvSpPr>
        <p:spPr>
          <a:xfrm>
            <a:off x="810380" y="1108074"/>
            <a:ext cx="7745259" cy="3273007"/>
          </a:xfrm>
        </p:spPr>
        <p:txBody>
          <a:bodyPr anchor="ctr">
            <a:normAutofit/>
          </a:bodyPr>
          <a:lstStyle/>
          <a:p>
            <a:pPr marL="514350" indent="-514350">
              <a:buFont typeface="+mj-lt"/>
              <a:buAutoNum type="arabicPeriod"/>
            </a:pPr>
            <a:r>
              <a:rPr lang="en-US" dirty="0" smtClean="0"/>
              <a:t>Challenges building </a:t>
            </a:r>
            <a:r>
              <a:rPr lang="en-US" dirty="0" smtClean="0"/>
              <a:t>Java applications</a:t>
            </a:r>
            <a:endParaRPr lang="en-US" dirty="0" smtClean="0"/>
          </a:p>
          <a:p>
            <a:pPr marL="514350" indent="-514350">
              <a:buFont typeface="+mj-lt"/>
              <a:buAutoNum type="arabicPeriod"/>
            </a:pPr>
            <a:r>
              <a:rPr lang="en-US" dirty="0" smtClean="0">
                <a:solidFill>
                  <a:schemeClr val="bg2">
                    <a:lumMod val="50000"/>
                  </a:schemeClr>
                </a:solidFill>
              </a:rPr>
              <a:t>What </a:t>
            </a:r>
            <a:r>
              <a:rPr lang="en-US" dirty="0">
                <a:solidFill>
                  <a:schemeClr val="bg2">
                    <a:lumMod val="50000"/>
                  </a:schemeClr>
                </a:solidFill>
              </a:rPr>
              <a:t>is Spring Boot</a:t>
            </a:r>
            <a:r>
              <a:rPr lang="en-US" dirty="0" smtClean="0">
                <a:solidFill>
                  <a:schemeClr val="bg2">
                    <a:lumMod val="50000"/>
                  </a:schemeClr>
                </a:solidFill>
              </a:rPr>
              <a:t>?</a:t>
            </a:r>
            <a:endParaRPr lang="en-US" dirty="0">
              <a:solidFill>
                <a:schemeClr val="bg2">
                  <a:lumMod val="50000"/>
                </a:schemeClr>
              </a:solidFill>
            </a:endParaRPr>
          </a:p>
          <a:p>
            <a:pPr marL="514350" indent="-514350">
              <a:buFont typeface="+mj-lt"/>
              <a:buAutoNum type="arabicPeriod"/>
            </a:pPr>
            <a:r>
              <a:rPr lang="en-US" dirty="0" smtClean="0">
                <a:solidFill>
                  <a:schemeClr val="bg2">
                    <a:lumMod val="50000"/>
                  </a:schemeClr>
                </a:solidFill>
              </a:rPr>
              <a:t>Capabilities</a:t>
            </a:r>
            <a:endParaRPr lang="en-US" dirty="0">
              <a:solidFill>
                <a:schemeClr val="bg2">
                  <a:lumMod val="50000"/>
                </a:schemeClr>
              </a:solidFill>
            </a:endParaRPr>
          </a:p>
          <a:p>
            <a:endParaRPr lang="en-US" dirty="0"/>
          </a:p>
        </p:txBody>
      </p:sp>
    </p:spTree>
    <p:extLst>
      <p:ext uri="{BB962C8B-B14F-4D97-AF65-F5344CB8AC3E}">
        <p14:creationId xmlns:p14="http://schemas.microsoft.com/office/powerpoint/2010/main" val="39337272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 Jar not War!</a:t>
            </a:r>
            <a:endParaRPr lang="en-US" dirty="0"/>
          </a:p>
        </p:txBody>
      </p:sp>
      <p:sp>
        <p:nvSpPr>
          <p:cNvPr id="3" name="Content Placeholder 2"/>
          <p:cNvSpPr>
            <a:spLocks noGrp="1"/>
          </p:cNvSpPr>
          <p:nvPr>
            <p:ph sz="quarter" idx="10"/>
          </p:nvPr>
        </p:nvSpPr>
        <p:spPr>
          <a:xfrm>
            <a:off x="457200" y="1579789"/>
            <a:ext cx="8229600" cy="573164"/>
          </a:xfrm>
        </p:spPr>
        <p:txBody>
          <a:bodyPr>
            <a:normAutofit/>
          </a:bodyPr>
          <a:lstStyle/>
          <a:p>
            <a:pPr marL="0" indent="0" algn="ctr">
              <a:buNone/>
            </a:pPr>
            <a:r>
              <a:rPr lang="en-US" sz="2200" dirty="0" smtClean="0"/>
              <a:t>Boot’s Maven </a:t>
            </a:r>
            <a:r>
              <a:rPr lang="en-US" sz="2200" dirty="0"/>
              <a:t>/</a:t>
            </a:r>
            <a:r>
              <a:rPr lang="en-US" sz="2200" dirty="0" smtClean="0"/>
              <a:t> </a:t>
            </a:r>
            <a:r>
              <a:rPr lang="en-US" sz="2200" dirty="0" err="1" smtClean="0"/>
              <a:t>Gradle</a:t>
            </a:r>
            <a:r>
              <a:rPr lang="en-US" sz="2200" dirty="0" smtClean="0"/>
              <a:t> plugins produce an executable </a:t>
            </a:r>
            <a:r>
              <a:rPr lang="en-US" sz="2200" i="1" dirty="0" smtClean="0"/>
              <a:t>“fat jar”</a:t>
            </a:r>
          </a:p>
        </p:txBody>
      </p:sp>
      <p:pic>
        <p:nvPicPr>
          <p:cNvPr id="5" name="Picture 4" descr="Screen Shot 2016-01-09 at 11.16.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3" y="2482599"/>
            <a:ext cx="4107541" cy="1752600"/>
          </a:xfrm>
          <a:prstGeom prst="rect">
            <a:avLst/>
          </a:prstGeom>
        </p:spPr>
      </p:pic>
      <p:sp>
        <p:nvSpPr>
          <p:cNvPr id="4" name="Rectangle 3"/>
          <p:cNvSpPr/>
          <p:nvPr/>
        </p:nvSpPr>
        <p:spPr>
          <a:xfrm>
            <a:off x="4826003" y="2482600"/>
            <a:ext cx="4107540" cy="1731094"/>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457199" y="3580195"/>
            <a:ext cx="1840895" cy="655003"/>
          </a:xfrm>
          <a:prstGeom prst="rect">
            <a:avLst/>
          </a:prstGeom>
          <a:solidFill>
            <a:schemeClr val="tx1">
              <a:lumMod val="75000"/>
              <a:lumOff val="2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t>Application Code</a:t>
            </a:r>
            <a:endParaRPr lang="en-US" sz="1400" b="1" dirty="0"/>
          </a:p>
        </p:txBody>
      </p:sp>
      <p:sp>
        <p:nvSpPr>
          <p:cNvPr id="7" name="Rectangle 6"/>
          <p:cNvSpPr/>
          <p:nvPr/>
        </p:nvSpPr>
        <p:spPr>
          <a:xfrm>
            <a:off x="457199" y="2482599"/>
            <a:ext cx="3812419" cy="1005564"/>
          </a:xfrm>
          <a:prstGeom prst="rect">
            <a:avLst/>
          </a:prstGeom>
          <a:solidFill>
            <a:schemeClr val="bg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b="1" dirty="0" smtClean="0">
                <a:solidFill>
                  <a:schemeClr val="tx1">
                    <a:lumMod val="75000"/>
                    <a:lumOff val="25000"/>
                  </a:schemeClr>
                </a:solidFill>
              </a:rPr>
              <a:t>Embedded Server</a:t>
            </a:r>
            <a:endParaRPr lang="en-US" sz="1400" b="1" dirty="0">
              <a:solidFill>
                <a:schemeClr val="tx1">
                  <a:lumMod val="75000"/>
                  <a:lumOff val="25000"/>
                </a:schemeClr>
              </a:solidFill>
            </a:endParaRPr>
          </a:p>
        </p:txBody>
      </p:sp>
      <p:sp>
        <p:nvSpPr>
          <p:cNvPr id="8" name="Rectangle 7"/>
          <p:cNvSpPr/>
          <p:nvPr/>
        </p:nvSpPr>
        <p:spPr>
          <a:xfrm>
            <a:off x="2443239" y="3577555"/>
            <a:ext cx="1826380" cy="657644"/>
          </a:xfrm>
          <a:prstGeom prst="rect">
            <a:avLst/>
          </a:prstGeom>
          <a:solidFill>
            <a:schemeClr val="bg2">
              <a:lumMod val="2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t>Dependent Jars</a:t>
            </a:r>
            <a:endParaRPr lang="en-US" sz="1400" b="1" dirty="0"/>
          </a:p>
        </p:txBody>
      </p:sp>
      <p:pic>
        <p:nvPicPr>
          <p:cNvPr id="9" name="Picture 8"/>
          <p:cNvPicPr>
            <a:picLocks noChangeAspect="1"/>
          </p:cNvPicPr>
          <p:nvPr/>
        </p:nvPicPr>
        <p:blipFill>
          <a:blip r:embed="rId4"/>
          <a:stretch>
            <a:fillRect/>
          </a:stretch>
        </p:blipFill>
        <p:spPr>
          <a:xfrm>
            <a:off x="689426" y="2942035"/>
            <a:ext cx="917439" cy="546128"/>
          </a:xfrm>
          <a:prstGeom prst="rect">
            <a:avLst/>
          </a:prstGeom>
        </p:spPr>
      </p:pic>
      <p:pic>
        <p:nvPicPr>
          <p:cNvPr id="10" name="Picture 9"/>
          <p:cNvPicPr>
            <a:picLocks noChangeAspect="1"/>
          </p:cNvPicPr>
          <p:nvPr/>
        </p:nvPicPr>
        <p:blipFill>
          <a:blip r:embed="rId5"/>
          <a:stretch>
            <a:fillRect/>
          </a:stretch>
        </p:blipFill>
        <p:spPr>
          <a:xfrm>
            <a:off x="3206182" y="3019341"/>
            <a:ext cx="819118" cy="424543"/>
          </a:xfrm>
          <a:prstGeom prst="rect">
            <a:avLst/>
          </a:prstGeom>
        </p:spPr>
      </p:pic>
      <p:pic>
        <p:nvPicPr>
          <p:cNvPr id="11" name="Picture 10"/>
          <p:cNvPicPr>
            <a:picLocks noChangeAspect="1"/>
          </p:cNvPicPr>
          <p:nvPr/>
        </p:nvPicPr>
        <p:blipFill>
          <a:blip r:embed="rId6"/>
          <a:stretch>
            <a:fillRect/>
          </a:stretch>
        </p:blipFill>
        <p:spPr>
          <a:xfrm>
            <a:off x="1896532" y="3078781"/>
            <a:ext cx="1053494" cy="424542"/>
          </a:xfrm>
          <a:prstGeom prst="rect">
            <a:avLst/>
          </a:prstGeom>
        </p:spPr>
      </p:pic>
      <p:pic>
        <p:nvPicPr>
          <p:cNvPr id="12" name="Picture 11" descr="Screen Shot 2016-01-22 at 4.49.52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26003" y="2482599"/>
            <a:ext cx="4107540" cy="1752600"/>
          </a:xfrm>
          <a:prstGeom prst="rect">
            <a:avLst/>
          </a:prstGeom>
        </p:spPr>
      </p:pic>
      <p:sp>
        <p:nvSpPr>
          <p:cNvPr id="14" name="Rectangle 13"/>
          <p:cNvSpPr/>
          <p:nvPr/>
        </p:nvSpPr>
        <p:spPr>
          <a:xfrm>
            <a:off x="6464906" y="3337394"/>
            <a:ext cx="1699380" cy="240161"/>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393488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a:t>
            </a:r>
            <a:endParaRPr lang="en-US" i="1" dirty="0"/>
          </a:p>
        </p:txBody>
      </p:sp>
      <p:sp>
        <p:nvSpPr>
          <p:cNvPr id="3" name="Content Placeholder 2"/>
          <p:cNvSpPr>
            <a:spLocks noGrp="1"/>
          </p:cNvSpPr>
          <p:nvPr>
            <p:ph sz="quarter" idx="10"/>
          </p:nvPr>
        </p:nvSpPr>
        <p:spPr/>
        <p:txBody>
          <a:bodyPr>
            <a:normAutofit/>
          </a:bodyPr>
          <a:lstStyle/>
          <a:p>
            <a:r>
              <a:rPr lang="en-US" dirty="0" smtClean="0"/>
              <a:t>No installation of application servers</a:t>
            </a:r>
          </a:p>
          <a:p>
            <a:r>
              <a:rPr lang="en-US" dirty="0" smtClean="0">
                <a:latin typeface="Arial"/>
                <a:cs typeface="Arial"/>
              </a:rPr>
              <a:t>No setting </a:t>
            </a:r>
            <a:r>
              <a:rPr lang="en-US" dirty="0" err="1" smtClean="0">
                <a:latin typeface="Courier"/>
                <a:cs typeface="Courier"/>
              </a:rPr>
              <a:t>classpath</a:t>
            </a:r>
            <a:endParaRPr lang="en-US" dirty="0" smtClean="0"/>
          </a:p>
          <a:p>
            <a:r>
              <a:rPr lang="en-US" dirty="0" smtClean="0"/>
              <a:t>Promotes consistency across environments</a:t>
            </a:r>
          </a:p>
          <a:p>
            <a:r>
              <a:rPr lang="en-US" dirty="0" smtClean="0"/>
              <a:t>Can be started as Unix services using</a:t>
            </a:r>
          </a:p>
          <a:p>
            <a:pPr lvl="1"/>
            <a:r>
              <a:rPr lang="en-US" dirty="0" err="1">
                <a:latin typeface="Courier"/>
                <a:cs typeface="Courier"/>
              </a:rPr>
              <a:t>i</a:t>
            </a:r>
            <a:r>
              <a:rPr lang="en-US" dirty="0" err="1" smtClean="0">
                <a:latin typeface="Courier"/>
                <a:cs typeface="Courier"/>
              </a:rPr>
              <a:t>nit.d</a:t>
            </a:r>
            <a:endParaRPr lang="en-US" dirty="0" smtClean="0">
              <a:latin typeface="Courier"/>
              <a:cs typeface="Courier"/>
            </a:endParaRPr>
          </a:p>
          <a:p>
            <a:pPr lvl="1"/>
            <a:r>
              <a:rPr lang="en-US" dirty="0" err="1" smtClean="0">
                <a:latin typeface="Courier"/>
                <a:cs typeface="Courier"/>
              </a:rPr>
              <a:t>systemd</a:t>
            </a:r>
            <a:endParaRPr lang="en-US" dirty="0">
              <a:latin typeface="Courier"/>
              <a:cs typeface="Courier"/>
            </a:endParaRPr>
          </a:p>
        </p:txBody>
      </p:sp>
      <p:pic>
        <p:nvPicPr>
          <p:cNvPr id="4" name="Picture 3" descr="Screen Shot 2016-01-16 at 12.07.4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5552" y="2604593"/>
            <a:ext cx="1877020" cy="1835065"/>
          </a:xfrm>
          <a:prstGeom prst="rect">
            <a:avLst/>
          </a:prstGeom>
        </p:spPr>
      </p:pic>
    </p:spTree>
    <p:extLst>
      <p:ext uri="{BB962C8B-B14F-4D97-AF65-F5344CB8AC3E}">
        <p14:creationId xmlns:p14="http://schemas.microsoft.com/office/powerpoint/2010/main" val="426559066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55888" y="2683985"/>
            <a:ext cx="2879635" cy="1916266"/>
          </a:xfrm>
          <a:prstGeom prst="rect">
            <a:avLst/>
          </a:prstGeom>
        </p:spPr>
      </p:pic>
      <p:sp>
        <p:nvSpPr>
          <p:cNvPr id="10" name="TextBox 9"/>
          <p:cNvSpPr txBox="1"/>
          <p:nvPr/>
        </p:nvSpPr>
        <p:spPr>
          <a:xfrm>
            <a:off x="6179700" y="3088469"/>
            <a:ext cx="2879635" cy="923330"/>
          </a:xfrm>
          <a:prstGeom prst="rect">
            <a:avLst/>
          </a:prstGeom>
          <a:solidFill>
            <a:schemeClr val="accent2"/>
          </a:solidFill>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smtClean="0">
                <a:solidFill>
                  <a:schemeClr val="bg2">
                    <a:lumMod val="50000"/>
                  </a:schemeClr>
                </a:solidFill>
              </a:rPr>
              <a:t>Post Installation</a:t>
            </a:r>
          </a:p>
          <a:p>
            <a:pPr marL="228600" indent="-228600">
              <a:buFont typeface="+mj-lt"/>
              <a:buAutoNum type="arabicPeriod" startAt="19"/>
            </a:pPr>
            <a:r>
              <a:rPr lang="en-US" sz="1200" dirty="0">
                <a:solidFill>
                  <a:schemeClr val="bg2">
                    <a:lumMod val="50000"/>
                  </a:schemeClr>
                </a:solidFill>
                <a:cs typeface="Courier"/>
              </a:rPr>
              <a:t>Start </a:t>
            </a:r>
            <a:r>
              <a:rPr lang="en-US" sz="1200" dirty="0" err="1">
                <a:solidFill>
                  <a:schemeClr val="bg2">
                    <a:lumMod val="50000"/>
                  </a:schemeClr>
                </a:solidFill>
                <a:latin typeface="Courier"/>
                <a:cs typeface="Courier"/>
              </a:rPr>
              <a:t>WebLogic</a:t>
            </a:r>
            <a:r>
              <a:rPr lang="en-US" sz="1200" dirty="0">
                <a:solidFill>
                  <a:schemeClr val="bg2">
                    <a:lumMod val="50000"/>
                  </a:schemeClr>
                </a:solidFill>
                <a:cs typeface="Courier"/>
              </a:rPr>
              <a:t> server</a:t>
            </a:r>
          </a:p>
          <a:p>
            <a:pPr marL="228600" indent="-228600">
              <a:buFont typeface="+mj-lt"/>
              <a:buAutoNum type="arabicPeriod" startAt="19"/>
            </a:pPr>
            <a:r>
              <a:rPr lang="en-US" sz="1200" dirty="0">
                <a:solidFill>
                  <a:schemeClr val="bg2">
                    <a:lumMod val="50000"/>
                  </a:schemeClr>
                </a:solidFill>
                <a:cs typeface="Courier"/>
              </a:rPr>
              <a:t>Manage and monitor through an administrator console</a:t>
            </a:r>
            <a:endParaRPr lang="en-US" sz="1200" dirty="0" smtClean="0">
              <a:solidFill>
                <a:schemeClr val="bg2">
                  <a:lumMod val="50000"/>
                </a:schemeClr>
              </a:solidFill>
              <a:cs typeface="Courier"/>
            </a:endParaRPr>
          </a:p>
        </p:txBody>
      </p:sp>
      <p:sp>
        <p:nvSpPr>
          <p:cNvPr id="2" name="Title 1"/>
          <p:cNvSpPr>
            <a:spLocks noGrp="1"/>
          </p:cNvSpPr>
          <p:nvPr>
            <p:ph type="title"/>
          </p:nvPr>
        </p:nvSpPr>
        <p:spPr/>
        <p:txBody>
          <a:bodyPr/>
          <a:lstStyle/>
          <a:p>
            <a:endParaRPr lang="en-US" dirty="0"/>
          </a:p>
        </p:txBody>
      </p:sp>
      <p:sp>
        <p:nvSpPr>
          <p:cNvPr id="5" name="TextBox 4"/>
          <p:cNvSpPr txBox="1"/>
          <p:nvPr/>
        </p:nvSpPr>
        <p:spPr>
          <a:xfrm>
            <a:off x="107888" y="951636"/>
            <a:ext cx="2879635" cy="2923877"/>
          </a:xfrm>
          <a:prstGeom prst="rect">
            <a:avLst/>
          </a:prstGeom>
          <a:solidFill>
            <a:schemeClr val="accent2"/>
          </a:solidFill>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solidFill>
                  <a:schemeClr val="bg2">
                    <a:lumMod val="50000"/>
                  </a:schemeClr>
                </a:solidFill>
              </a:rPr>
              <a:t>Setup </a:t>
            </a:r>
            <a:endParaRPr lang="en-US" dirty="0" smtClean="0">
              <a:solidFill>
                <a:schemeClr val="bg2">
                  <a:lumMod val="50000"/>
                </a:schemeClr>
              </a:solidFill>
            </a:endParaRPr>
          </a:p>
          <a:p>
            <a:pPr marL="228600" indent="-228600">
              <a:buFont typeface="+mj-lt"/>
              <a:buAutoNum type="arabicPeriod"/>
            </a:pPr>
            <a:r>
              <a:rPr lang="en-US" sz="1200" dirty="0" smtClean="0">
                <a:solidFill>
                  <a:schemeClr val="bg2">
                    <a:lumMod val="50000"/>
                  </a:schemeClr>
                </a:solidFill>
              </a:rPr>
              <a:t>Perform </a:t>
            </a:r>
            <a:r>
              <a:rPr lang="en-US" sz="1200" dirty="0">
                <a:solidFill>
                  <a:schemeClr val="bg2">
                    <a:lumMod val="50000"/>
                  </a:schemeClr>
                </a:solidFill>
              </a:rPr>
              <a:t>setup operations as “</a:t>
            </a:r>
            <a:r>
              <a:rPr lang="en-US" sz="1200" dirty="0">
                <a:solidFill>
                  <a:schemeClr val="bg2">
                    <a:lumMod val="50000"/>
                  </a:schemeClr>
                </a:solidFill>
                <a:latin typeface="Courier"/>
                <a:cs typeface="Courier"/>
              </a:rPr>
              <a:t>root</a:t>
            </a:r>
            <a:r>
              <a:rPr lang="en-US" sz="1200" dirty="0">
                <a:solidFill>
                  <a:schemeClr val="bg2">
                    <a:lumMod val="50000"/>
                  </a:schemeClr>
                </a:solidFill>
              </a:rPr>
              <a:t>”</a:t>
            </a:r>
          </a:p>
          <a:p>
            <a:pPr marL="228600" indent="-228600">
              <a:buFont typeface="+mj-lt"/>
              <a:buAutoNum type="arabicPeriod"/>
            </a:pPr>
            <a:r>
              <a:rPr lang="en-US" sz="1200" dirty="0">
                <a:solidFill>
                  <a:schemeClr val="bg2">
                    <a:lumMod val="50000"/>
                  </a:schemeClr>
                </a:solidFill>
              </a:rPr>
              <a:t>Update </a:t>
            </a:r>
            <a:r>
              <a:rPr lang="en-US" sz="1200" dirty="0">
                <a:solidFill>
                  <a:schemeClr val="bg2">
                    <a:lumMod val="50000"/>
                  </a:schemeClr>
                </a:solidFill>
                <a:latin typeface="Courier"/>
                <a:cs typeface="Courier"/>
              </a:rPr>
              <a:t>/</a:t>
            </a:r>
            <a:r>
              <a:rPr lang="en-US" sz="1200" dirty="0" err="1">
                <a:solidFill>
                  <a:schemeClr val="bg2">
                    <a:lumMod val="50000"/>
                  </a:schemeClr>
                </a:solidFill>
                <a:latin typeface="Courier"/>
                <a:cs typeface="Courier"/>
              </a:rPr>
              <a:t>etc</a:t>
            </a:r>
            <a:r>
              <a:rPr lang="en-US" sz="1200" dirty="0">
                <a:solidFill>
                  <a:schemeClr val="bg2">
                    <a:lumMod val="50000"/>
                  </a:schemeClr>
                </a:solidFill>
                <a:latin typeface="Courier"/>
                <a:cs typeface="Courier"/>
              </a:rPr>
              <a:t>/hosts </a:t>
            </a:r>
            <a:r>
              <a:rPr lang="en-US" sz="1200" dirty="0">
                <a:solidFill>
                  <a:schemeClr val="bg2">
                    <a:lumMod val="50000"/>
                  </a:schemeClr>
                </a:solidFill>
              </a:rPr>
              <a:t>with entries for “</a:t>
            </a:r>
            <a:r>
              <a:rPr lang="en-US" sz="1200" dirty="0" err="1">
                <a:solidFill>
                  <a:schemeClr val="bg2">
                    <a:lumMod val="50000"/>
                  </a:schemeClr>
                </a:solidFill>
                <a:latin typeface="Courier"/>
                <a:cs typeface="Courier"/>
              </a:rPr>
              <a:t>localhost</a:t>
            </a:r>
            <a:r>
              <a:rPr lang="en-US" sz="1200" dirty="0">
                <a:solidFill>
                  <a:schemeClr val="bg2">
                    <a:lumMod val="50000"/>
                  </a:schemeClr>
                </a:solidFill>
              </a:rPr>
              <a:t>”</a:t>
            </a:r>
          </a:p>
          <a:p>
            <a:pPr marL="228600" indent="-228600">
              <a:buFont typeface="+mj-lt"/>
              <a:buAutoNum type="arabicPeriod"/>
            </a:pPr>
            <a:r>
              <a:rPr lang="en-US" sz="1200" dirty="0">
                <a:solidFill>
                  <a:schemeClr val="bg2">
                    <a:lumMod val="50000"/>
                  </a:schemeClr>
                </a:solidFill>
              </a:rPr>
              <a:t>Create a new group (</a:t>
            </a:r>
            <a:r>
              <a:rPr lang="en-US" sz="1200" dirty="0" err="1">
                <a:solidFill>
                  <a:schemeClr val="bg2">
                    <a:lumMod val="50000"/>
                  </a:schemeClr>
                </a:solidFill>
                <a:latin typeface="Courier"/>
                <a:cs typeface="Courier"/>
              </a:rPr>
              <a:t>oinstall</a:t>
            </a:r>
            <a:r>
              <a:rPr lang="en-US" sz="1200" dirty="0">
                <a:solidFill>
                  <a:schemeClr val="bg2">
                    <a:lumMod val="50000"/>
                  </a:schemeClr>
                </a:solidFill>
              </a:rPr>
              <a:t>) and user (</a:t>
            </a:r>
            <a:r>
              <a:rPr lang="en-US" sz="1200" dirty="0">
                <a:solidFill>
                  <a:schemeClr val="bg2">
                    <a:lumMod val="50000"/>
                  </a:schemeClr>
                </a:solidFill>
                <a:latin typeface="Courier"/>
                <a:cs typeface="Courier"/>
              </a:rPr>
              <a:t>oracle</a:t>
            </a:r>
            <a:r>
              <a:rPr lang="en-US" sz="1200" dirty="0">
                <a:solidFill>
                  <a:schemeClr val="bg2">
                    <a:lumMod val="50000"/>
                  </a:schemeClr>
                </a:solidFill>
              </a:rPr>
              <a:t>)</a:t>
            </a:r>
          </a:p>
          <a:p>
            <a:pPr marL="228600" indent="-228600">
              <a:buFont typeface="+mj-lt"/>
              <a:buAutoNum type="arabicPeriod"/>
            </a:pPr>
            <a:r>
              <a:rPr lang="en-US" sz="1200" dirty="0">
                <a:solidFill>
                  <a:schemeClr val="bg2">
                    <a:lumMod val="50000"/>
                  </a:schemeClr>
                </a:solidFill>
              </a:rPr>
              <a:t>Create directories in which Oracle will be installed</a:t>
            </a:r>
          </a:p>
          <a:p>
            <a:pPr marL="228600" indent="-228600">
              <a:buFont typeface="+mj-lt"/>
              <a:buAutoNum type="arabicPeriod"/>
            </a:pPr>
            <a:r>
              <a:rPr lang="en-US" sz="1200" dirty="0">
                <a:solidFill>
                  <a:schemeClr val="bg2">
                    <a:lumMod val="50000"/>
                  </a:schemeClr>
                </a:solidFill>
              </a:rPr>
              <a:t>Add </a:t>
            </a:r>
            <a:r>
              <a:rPr lang="en-US" sz="1200" dirty="0">
                <a:solidFill>
                  <a:schemeClr val="bg2">
                    <a:lumMod val="50000"/>
                  </a:schemeClr>
                </a:solidFill>
                <a:latin typeface="Courier"/>
                <a:cs typeface="Courier"/>
              </a:rPr>
              <a:t>ORACLE_BASE, ORACLE_HOME, MW_HOME, WLS_HOME, WL_HOME, DOMAIN_BASE, DOMAIN_HOME, JAVA_HOME</a:t>
            </a:r>
            <a:r>
              <a:rPr lang="en-US" sz="1200" dirty="0">
                <a:solidFill>
                  <a:schemeClr val="bg2">
                    <a:lumMod val="50000"/>
                  </a:schemeClr>
                </a:solidFill>
              </a:rPr>
              <a:t> to .</a:t>
            </a:r>
            <a:r>
              <a:rPr lang="en-US" sz="1200" dirty="0" err="1">
                <a:solidFill>
                  <a:schemeClr val="bg2">
                    <a:lumMod val="50000"/>
                  </a:schemeClr>
                </a:solidFill>
              </a:rPr>
              <a:t>bash_profile</a:t>
            </a:r>
            <a:endParaRPr lang="en-US" sz="1200" dirty="0" smtClean="0">
              <a:solidFill>
                <a:schemeClr val="bg2">
                  <a:lumMod val="50000"/>
                </a:schemeClr>
              </a:solidFill>
            </a:endParaRPr>
          </a:p>
          <a:p>
            <a:pPr marL="171450" indent="-171450">
              <a:buFont typeface="Arial"/>
              <a:buChar char="•"/>
            </a:pPr>
            <a:endParaRPr lang="en-US" sz="1000" dirty="0" smtClean="0"/>
          </a:p>
        </p:txBody>
      </p:sp>
      <p:sp>
        <p:nvSpPr>
          <p:cNvPr id="7" name="TextBox 6"/>
          <p:cNvSpPr txBox="1"/>
          <p:nvPr/>
        </p:nvSpPr>
        <p:spPr>
          <a:xfrm>
            <a:off x="3155888" y="951636"/>
            <a:ext cx="2879635" cy="1661994"/>
          </a:xfrm>
          <a:prstGeom prst="rect">
            <a:avLst/>
          </a:prstGeom>
          <a:solidFill>
            <a:schemeClr val="accent2"/>
          </a:solidFill>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smtClean="0">
                <a:solidFill>
                  <a:schemeClr val="bg2">
                    <a:lumMod val="50000"/>
                  </a:schemeClr>
                </a:solidFill>
              </a:rPr>
              <a:t>Installation</a:t>
            </a:r>
          </a:p>
          <a:p>
            <a:pPr marL="228600" indent="-228600">
              <a:buFont typeface="+mj-lt"/>
              <a:buAutoNum type="arabicPeriod" startAt="6"/>
            </a:pPr>
            <a:r>
              <a:rPr lang="en-US" sz="1200" dirty="0" smtClean="0">
                <a:solidFill>
                  <a:schemeClr val="bg2">
                    <a:lumMod val="50000"/>
                  </a:schemeClr>
                </a:solidFill>
              </a:rPr>
              <a:t>Download </a:t>
            </a:r>
            <a:r>
              <a:rPr lang="en-US" sz="1200" dirty="0">
                <a:solidFill>
                  <a:schemeClr val="bg2">
                    <a:lumMod val="50000"/>
                  </a:schemeClr>
                </a:solidFill>
              </a:rPr>
              <a:t>the </a:t>
            </a:r>
            <a:r>
              <a:rPr lang="en-US" sz="1200" dirty="0" smtClean="0">
                <a:solidFill>
                  <a:schemeClr val="bg2">
                    <a:lumMod val="50000"/>
                  </a:schemeClr>
                </a:solidFill>
              </a:rPr>
              <a:t>installer</a:t>
            </a:r>
          </a:p>
          <a:p>
            <a:pPr marL="228600" indent="-228600">
              <a:buFont typeface="+mj-lt"/>
              <a:buAutoNum type="arabicPeriod" startAt="6"/>
            </a:pPr>
            <a:r>
              <a:rPr lang="en-US" sz="1200" dirty="0" smtClean="0">
                <a:solidFill>
                  <a:schemeClr val="bg2">
                    <a:lumMod val="50000"/>
                  </a:schemeClr>
                </a:solidFill>
              </a:rPr>
              <a:t>Run </a:t>
            </a:r>
            <a:r>
              <a:rPr lang="en-US" sz="1200" dirty="0">
                <a:solidFill>
                  <a:schemeClr val="bg2">
                    <a:lumMod val="50000"/>
                  </a:schemeClr>
                </a:solidFill>
              </a:rPr>
              <a:t>the installer as “</a:t>
            </a:r>
            <a:r>
              <a:rPr lang="en-US" sz="1200" dirty="0">
                <a:solidFill>
                  <a:schemeClr val="bg2">
                    <a:lumMod val="50000"/>
                  </a:schemeClr>
                </a:solidFill>
                <a:latin typeface="Courier"/>
                <a:cs typeface="Courier"/>
              </a:rPr>
              <a:t>oracle</a:t>
            </a:r>
            <a:r>
              <a:rPr lang="en-US" sz="1200" dirty="0">
                <a:solidFill>
                  <a:schemeClr val="bg2">
                    <a:lumMod val="50000"/>
                  </a:schemeClr>
                </a:solidFill>
              </a:rPr>
              <a:t>” </a:t>
            </a:r>
            <a:r>
              <a:rPr lang="en-US" sz="1200" dirty="0" smtClean="0">
                <a:solidFill>
                  <a:schemeClr val="bg2">
                    <a:lumMod val="50000"/>
                  </a:schemeClr>
                </a:solidFill>
              </a:rPr>
              <a:t>user</a:t>
            </a:r>
          </a:p>
          <a:p>
            <a:pPr marL="228600" indent="-228600">
              <a:buFont typeface="+mj-lt"/>
              <a:buAutoNum type="arabicPeriod" startAt="6"/>
            </a:pPr>
            <a:r>
              <a:rPr lang="en-US" sz="1200" dirty="0" smtClean="0">
                <a:solidFill>
                  <a:schemeClr val="bg2">
                    <a:lumMod val="50000"/>
                  </a:schemeClr>
                </a:solidFill>
              </a:rPr>
              <a:t>Choose </a:t>
            </a:r>
            <a:r>
              <a:rPr lang="en-US" sz="1200" dirty="0">
                <a:solidFill>
                  <a:schemeClr val="bg2">
                    <a:lumMod val="50000"/>
                  </a:schemeClr>
                </a:solidFill>
              </a:rPr>
              <a:t>Inventory Directory and Operating System </a:t>
            </a:r>
            <a:r>
              <a:rPr lang="en-US" sz="1200" dirty="0" smtClean="0">
                <a:solidFill>
                  <a:schemeClr val="bg2">
                    <a:lumMod val="50000"/>
                  </a:schemeClr>
                </a:solidFill>
              </a:rPr>
              <a:t>Group</a:t>
            </a:r>
          </a:p>
          <a:p>
            <a:pPr marL="228600" indent="-228600">
              <a:buFont typeface="+mj-lt"/>
              <a:buAutoNum type="arabicPeriod" startAt="6"/>
            </a:pPr>
            <a:r>
              <a:rPr lang="en-US" sz="1200" dirty="0" smtClean="0">
                <a:solidFill>
                  <a:schemeClr val="bg2">
                    <a:lumMod val="50000"/>
                  </a:schemeClr>
                </a:solidFill>
              </a:rPr>
              <a:t>Choose </a:t>
            </a:r>
            <a:r>
              <a:rPr lang="en-US" sz="1200" dirty="0" smtClean="0">
                <a:solidFill>
                  <a:schemeClr val="bg2">
                    <a:lumMod val="50000"/>
                  </a:schemeClr>
                </a:solidFill>
                <a:latin typeface="Courier"/>
                <a:cs typeface="Courier"/>
              </a:rPr>
              <a:t>MIDDLEWARE_HOME</a:t>
            </a:r>
          </a:p>
          <a:p>
            <a:pPr marL="228600" indent="-228600">
              <a:buFont typeface="+mj-lt"/>
              <a:buAutoNum type="arabicPeriod" startAt="6"/>
            </a:pPr>
            <a:r>
              <a:rPr lang="en-US" sz="1200" dirty="0" smtClean="0">
                <a:solidFill>
                  <a:schemeClr val="bg2">
                    <a:lumMod val="50000"/>
                  </a:schemeClr>
                </a:solidFill>
              </a:rPr>
              <a:t>Install</a:t>
            </a:r>
          </a:p>
        </p:txBody>
      </p:sp>
      <p:sp>
        <p:nvSpPr>
          <p:cNvPr id="8" name="TextBox 7"/>
          <p:cNvSpPr txBox="1"/>
          <p:nvPr/>
        </p:nvSpPr>
        <p:spPr>
          <a:xfrm>
            <a:off x="6179700" y="951636"/>
            <a:ext cx="2879635" cy="2031325"/>
          </a:xfrm>
          <a:prstGeom prst="rect">
            <a:avLst/>
          </a:prstGeom>
          <a:solidFill>
            <a:schemeClr val="accent2"/>
          </a:solidFill>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smtClean="0">
                <a:solidFill>
                  <a:schemeClr val="bg2">
                    <a:lumMod val="50000"/>
                  </a:schemeClr>
                </a:solidFill>
              </a:rPr>
              <a:t>Configuration</a:t>
            </a:r>
            <a:endParaRPr lang="en-US" dirty="0">
              <a:solidFill>
                <a:schemeClr val="bg2">
                  <a:lumMod val="50000"/>
                </a:schemeClr>
              </a:solidFill>
              <a:latin typeface="Courier"/>
              <a:cs typeface="Courier"/>
            </a:endParaRPr>
          </a:p>
          <a:p>
            <a:pPr marL="228600" indent="-228600">
              <a:buFont typeface="+mj-lt"/>
              <a:buAutoNum type="arabicPeriod" startAt="11"/>
            </a:pPr>
            <a:r>
              <a:rPr lang="en-US" sz="1200" dirty="0">
                <a:solidFill>
                  <a:schemeClr val="bg2">
                    <a:lumMod val="50000"/>
                  </a:schemeClr>
                </a:solidFill>
              </a:rPr>
              <a:t>Choose a Domain Location</a:t>
            </a:r>
          </a:p>
          <a:p>
            <a:pPr marL="228600" indent="-228600">
              <a:buFont typeface="+mj-lt"/>
              <a:buAutoNum type="arabicPeriod" startAt="11"/>
            </a:pPr>
            <a:r>
              <a:rPr lang="en-US" sz="1200" dirty="0">
                <a:solidFill>
                  <a:schemeClr val="bg2">
                    <a:lumMod val="50000"/>
                  </a:schemeClr>
                </a:solidFill>
              </a:rPr>
              <a:t>Create a Domain using product templates</a:t>
            </a:r>
          </a:p>
          <a:p>
            <a:pPr marL="228600" indent="-228600">
              <a:buFont typeface="+mj-lt"/>
              <a:buAutoNum type="arabicPeriod" startAt="11"/>
            </a:pPr>
            <a:r>
              <a:rPr lang="en-US" sz="1200" dirty="0">
                <a:solidFill>
                  <a:schemeClr val="bg2">
                    <a:lumMod val="50000"/>
                  </a:schemeClr>
                </a:solidFill>
              </a:rPr>
              <a:t>Provide administrator credentials</a:t>
            </a:r>
          </a:p>
          <a:p>
            <a:pPr marL="228600" indent="-228600">
              <a:buFont typeface="+mj-lt"/>
              <a:buAutoNum type="arabicPeriod" startAt="11"/>
            </a:pPr>
            <a:r>
              <a:rPr lang="en-US" sz="1200" dirty="0">
                <a:solidFill>
                  <a:schemeClr val="bg2">
                    <a:lumMod val="50000"/>
                  </a:schemeClr>
                </a:solidFill>
              </a:rPr>
              <a:t>Choose JDK</a:t>
            </a:r>
          </a:p>
          <a:p>
            <a:pPr marL="228600" indent="-228600">
              <a:buFont typeface="+mj-lt"/>
              <a:buAutoNum type="arabicPeriod" startAt="11"/>
            </a:pPr>
            <a:r>
              <a:rPr lang="en-US" sz="1200" dirty="0">
                <a:solidFill>
                  <a:schemeClr val="bg2">
                    <a:lumMod val="50000"/>
                  </a:schemeClr>
                </a:solidFill>
              </a:rPr>
              <a:t>Configure Admin Server</a:t>
            </a:r>
          </a:p>
          <a:p>
            <a:pPr marL="228600" indent="-228600">
              <a:buFont typeface="+mj-lt"/>
              <a:buAutoNum type="arabicPeriod" startAt="11"/>
            </a:pPr>
            <a:r>
              <a:rPr lang="en-US" sz="1200" dirty="0">
                <a:solidFill>
                  <a:schemeClr val="bg2">
                    <a:lumMod val="50000"/>
                  </a:schemeClr>
                </a:solidFill>
              </a:rPr>
              <a:t>Configure Node Manager</a:t>
            </a:r>
          </a:p>
          <a:p>
            <a:pPr marL="228600" indent="-228600">
              <a:buFont typeface="+mj-lt"/>
              <a:buAutoNum type="arabicPeriod" startAt="11"/>
            </a:pPr>
            <a:r>
              <a:rPr lang="en-US" sz="1200" dirty="0">
                <a:solidFill>
                  <a:schemeClr val="bg2">
                    <a:lumMod val="50000"/>
                  </a:schemeClr>
                </a:solidFill>
              </a:rPr>
              <a:t>Configure Managed </a:t>
            </a:r>
            <a:r>
              <a:rPr lang="en-US" sz="1200" dirty="0" smtClean="0">
                <a:solidFill>
                  <a:schemeClr val="bg2">
                    <a:lumMod val="50000"/>
                  </a:schemeClr>
                </a:solidFill>
              </a:rPr>
              <a:t>Servers</a:t>
            </a:r>
          </a:p>
          <a:p>
            <a:pPr marL="228600" indent="-228600">
              <a:buFont typeface="+mj-lt"/>
              <a:buAutoNum type="arabicPeriod" startAt="11"/>
            </a:pPr>
            <a:r>
              <a:rPr lang="en-US" sz="1200" dirty="0" smtClean="0">
                <a:solidFill>
                  <a:schemeClr val="bg2">
                    <a:lumMod val="50000"/>
                  </a:schemeClr>
                </a:solidFill>
              </a:rPr>
              <a:t>Configure Clusters</a:t>
            </a:r>
          </a:p>
        </p:txBody>
      </p:sp>
      <p:sp>
        <p:nvSpPr>
          <p:cNvPr id="3" name="Rectangle 2"/>
          <p:cNvSpPr/>
          <p:nvPr/>
        </p:nvSpPr>
        <p:spPr>
          <a:xfrm rot="19800000">
            <a:off x="697128" y="1615764"/>
            <a:ext cx="7289755" cy="1754327"/>
          </a:xfrm>
          <a:prstGeom prst="rect">
            <a:avLst/>
          </a:prstGeom>
          <a:noFill/>
        </p:spPr>
        <p:txBody>
          <a:bodyPr wrap="square" lIns="91440" tIns="45720" rIns="91440" bIns="45720">
            <a:spAutoFit/>
          </a:bodyPr>
          <a:lstStyle/>
          <a:p>
            <a:pPr algn="ctr"/>
            <a:r>
              <a:rPr lang="en-US" sz="5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The Traditional JEE App Server is Dead!</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83100591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chor="ctr">
            <a:normAutofit/>
          </a:bodyPr>
          <a:lstStyle/>
          <a:p>
            <a:pPr marL="0" indent="0" algn="ctr">
              <a:buNone/>
            </a:pPr>
            <a:r>
              <a:rPr lang="en-US" sz="4800" dirty="0" smtClean="0"/>
              <a:t>Profiles</a:t>
            </a:r>
          </a:p>
          <a:p>
            <a:pPr marL="0" indent="0" algn="ctr">
              <a:buNone/>
            </a:pPr>
            <a:r>
              <a:rPr lang="en-US" sz="1800" dirty="0" smtClean="0">
                <a:solidFill>
                  <a:schemeClr val="bg2">
                    <a:lumMod val="50000"/>
                  </a:schemeClr>
                </a:solidFill>
              </a:rPr>
              <a:t>(Conditional configuration)</a:t>
            </a:r>
            <a:endParaRPr lang="en-US" sz="1800" dirty="0">
              <a:solidFill>
                <a:schemeClr val="bg2">
                  <a:lumMod val="50000"/>
                </a:schemeClr>
              </a:solidFill>
            </a:endParaRPr>
          </a:p>
        </p:txBody>
      </p:sp>
    </p:spTree>
    <p:extLst>
      <p:ext uri="{BB962C8B-B14F-4D97-AF65-F5344CB8AC3E}">
        <p14:creationId xmlns:p14="http://schemas.microsoft.com/office/powerpoint/2010/main" val="253294556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Profiles</a:t>
            </a:r>
            <a:endParaRPr lang="en-US" dirty="0"/>
          </a:p>
        </p:txBody>
      </p:sp>
      <p:sp>
        <p:nvSpPr>
          <p:cNvPr id="3" name="Content Placeholder 2"/>
          <p:cNvSpPr>
            <a:spLocks noGrp="1"/>
          </p:cNvSpPr>
          <p:nvPr>
            <p:ph sz="quarter" idx="10"/>
          </p:nvPr>
        </p:nvSpPr>
        <p:spPr>
          <a:xfrm>
            <a:off x="457200" y="1108074"/>
            <a:ext cx="8229600" cy="2834006"/>
          </a:xfrm>
        </p:spPr>
        <p:txBody>
          <a:bodyPr anchor="ctr">
            <a:normAutofit/>
          </a:bodyPr>
          <a:lstStyle/>
          <a:p>
            <a:pPr marL="0" indent="0" algn="ctr">
              <a:buNone/>
            </a:pPr>
            <a:r>
              <a:rPr lang="en-US" dirty="0"/>
              <a:t>S</a:t>
            </a:r>
            <a:r>
              <a:rPr lang="en-US" dirty="0" smtClean="0"/>
              <a:t>egregate parts of the application configuration and make it available in certain environments via</a:t>
            </a:r>
          </a:p>
          <a:p>
            <a:pPr lvl="1"/>
            <a:r>
              <a:rPr lang="en-US" dirty="0" smtClean="0"/>
              <a:t>Annotations</a:t>
            </a:r>
          </a:p>
          <a:p>
            <a:pPr lvl="1"/>
            <a:r>
              <a:rPr lang="en-US" dirty="0" smtClean="0"/>
              <a:t>Properties file</a:t>
            </a:r>
            <a:endParaRPr lang="en-US" dirty="0"/>
          </a:p>
        </p:txBody>
      </p:sp>
    </p:spTree>
    <p:extLst>
      <p:ext uri="{BB962C8B-B14F-4D97-AF65-F5344CB8AC3E}">
        <p14:creationId xmlns:p14="http://schemas.microsoft.com/office/powerpoint/2010/main" val="174972816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a:cs typeface="Courier"/>
              </a:rPr>
              <a:t>Profiles</a:t>
            </a:r>
            <a:endParaRPr lang="en-US" dirty="0">
              <a:latin typeface="Courier"/>
              <a:cs typeface="Courier"/>
            </a:endParaRPr>
          </a:p>
        </p:txBody>
      </p:sp>
      <p:sp>
        <p:nvSpPr>
          <p:cNvPr id="6" name="TextBox 5"/>
          <p:cNvSpPr txBox="1"/>
          <p:nvPr/>
        </p:nvSpPr>
        <p:spPr>
          <a:xfrm>
            <a:off x="284480" y="1188720"/>
            <a:ext cx="8717280" cy="830997"/>
          </a:xfrm>
          <a:prstGeom prst="rect">
            <a:avLst/>
          </a:prstGeom>
          <a:noFill/>
        </p:spPr>
        <p:txBody>
          <a:bodyPr wrap="square" rtlCol="0">
            <a:spAutoFit/>
          </a:bodyPr>
          <a:lstStyle/>
          <a:p>
            <a:pPr algn="ctr"/>
            <a:r>
              <a:rPr lang="en-US" sz="2400" dirty="0" smtClean="0">
                <a:solidFill>
                  <a:schemeClr val="bg1"/>
                </a:solidFill>
                <a:latin typeface="Arial"/>
                <a:cs typeface="Arial"/>
              </a:rPr>
              <a:t>Mark</a:t>
            </a:r>
            <a:r>
              <a:rPr lang="en-US" sz="2400" dirty="0" smtClean="0">
                <a:solidFill>
                  <a:schemeClr val="bg1"/>
                </a:solidFill>
              </a:rPr>
              <a:t> </a:t>
            </a:r>
            <a:r>
              <a:rPr lang="en-US" sz="2400" dirty="0" smtClean="0">
                <a:solidFill>
                  <a:schemeClr val="bg1"/>
                </a:solidFill>
                <a:latin typeface="Courier"/>
                <a:cs typeface="Courier"/>
              </a:rPr>
              <a:t>@Component </a:t>
            </a:r>
            <a:r>
              <a:rPr lang="en-US" sz="2400" dirty="0" smtClean="0">
                <a:solidFill>
                  <a:schemeClr val="bg1"/>
                </a:solidFill>
                <a:latin typeface="Arial"/>
                <a:cs typeface="Arial"/>
              </a:rPr>
              <a:t>or</a:t>
            </a:r>
            <a:r>
              <a:rPr lang="en-US" sz="2400" dirty="0" smtClean="0">
                <a:solidFill>
                  <a:schemeClr val="bg1"/>
                </a:solidFill>
              </a:rPr>
              <a:t> </a:t>
            </a:r>
            <a:r>
              <a:rPr lang="en-US" sz="2400" dirty="0" smtClean="0">
                <a:solidFill>
                  <a:schemeClr val="bg1"/>
                </a:solidFill>
                <a:latin typeface="Courier"/>
                <a:cs typeface="Courier"/>
              </a:rPr>
              <a:t>@Configuration </a:t>
            </a:r>
            <a:r>
              <a:rPr lang="en-US" sz="2400" dirty="0" smtClean="0">
                <a:solidFill>
                  <a:schemeClr val="bg1"/>
                </a:solidFill>
                <a:latin typeface="Arial"/>
                <a:cs typeface="Arial"/>
              </a:rPr>
              <a:t>with</a:t>
            </a:r>
            <a:r>
              <a:rPr lang="en-US" sz="2400" dirty="0" smtClean="0">
                <a:solidFill>
                  <a:schemeClr val="bg1"/>
                </a:solidFill>
              </a:rPr>
              <a:t> </a:t>
            </a:r>
            <a:r>
              <a:rPr lang="en-US" sz="2400" dirty="0" smtClean="0">
                <a:solidFill>
                  <a:schemeClr val="bg1"/>
                </a:solidFill>
                <a:latin typeface="Courier"/>
                <a:cs typeface="Courier"/>
              </a:rPr>
              <a:t>@Profile </a:t>
            </a:r>
            <a:r>
              <a:rPr lang="en-US" sz="2400" dirty="0" smtClean="0">
                <a:solidFill>
                  <a:schemeClr val="bg1"/>
                </a:solidFill>
                <a:latin typeface="Arial"/>
                <a:cs typeface="Arial"/>
              </a:rPr>
              <a:t>to limit when it is loaded.</a:t>
            </a:r>
            <a:endParaRPr lang="en-US" sz="2400" dirty="0">
              <a:solidFill>
                <a:schemeClr val="bg1"/>
              </a:solidFill>
              <a:latin typeface="Arial"/>
              <a:cs typeface="Arial"/>
            </a:endParaRPr>
          </a:p>
        </p:txBody>
      </p:sp>
      <p:pic>
        <p:nvPicPr>
          <p:cNvPr id="3" name="Picture 2" descr="Screen Shot 2016-01-11 at 7.47.0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0127" y="2389048"/>
            <a:ext cx="4280117" cy="2032000"/>
          </a:xfrm>
          <a:prstGeom prst="rect">
            <a:avLst/>
          </a:prstGeom>
        </p:spPr>
      </p:pic>
      <p:pic>
        <p:nvPicPr>
          <p:cNvPr id="5" name="Picture 4" descr="Screen Shot 2016-01-11 at 7.47.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480" y="2389048"/>
            <a:ext cx="4235644" cy="2032000"/>
          </a:xfrm>
          <a:prstGeom prst="rect">
            <a:avLst/>
          </a:prstGeom>
        </p:spPr>
      </p:pic>
      <p:pic>
        <p:nvPicPr>
          <p:cNvPr id="4" name="Picture 3" descr="Screen Shot 2016-01-22 at 4.56.5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480" y="2325548"/>
            <a:ext cx="4235644" cy="2095500"/>
          </a:xfrm>
          <a:prstGeom prst="rect">
            <a:avLst/>
          </a:prstGeom>
        </p:spPr>
      </p:pic>
      <p:pic>
        <p:nvPicPr>
          <p:cNvPr id="8" name="Picture 7" descr="Screen Shot 2016-01-22 at 5.04.04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0127" y="2325548"/>
            <a:ext cx="4371633" cy="2095499"/>
          </a:xfrm>
          <a:prstGeom prst="rect">
            <a:avLst/>
          </a:prstGeom>
        </p:spPr>
      </p:pic>
      <p:sp>
        <p:nvSpPr>
          <p:cNvPr id="9" name="Rectangle 8"/>
          <p:cNvSpPr/>
          <p:nvPr/>
        </p:nvSpPr>
        <p:spPr>
          <a:xfrm>
            <a:off x="157235" y="2576286"/>
            <a:ext cx="1778000" cy="217714"/>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508026" y="2619829"/>
            <a:ext cx="1778000" cy="217714"/>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899551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339482" y="1397541"/>
            <a:ext cx="1621968" cy="1886369"/>
            <a:chOff x="7064832" y="2659964"/>
            <a:chExt cx="1621968" cy="1886369"/>
          </a:xfrm>
        </p:grpSpPr>
        <p:sp>
          <p:nvSpPr>
            <p:cNvPr id="33" name="Rectangle 32"/>
            <p:cNvSpPr/>
            <p:nvPr/>
          </p:nvSpPr>
          <p:spPr>
            <a:xfrm>
              <a:off x="7064832" y="2659964"/>
              <a:ext cx="1621968" cy="1886369"/>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7119684" y="3283910"/>
              <a:ext cx="1541970" cy="669414"/>
            </a:xfrm>
            <a:prstGeom prst="rect">
              <a:avLst/>
            </a:prstGeom>
            <a:noFill/>
          </p:spPr>
          <p:txBody>
            <a:bodyPr wrap="square" rtlCol="0">
              <a:spAutoFit/>
            </a:bodyPr>
            <a:lstStyle/>
            <a:p>
              <a:pPr algn="ctr"/>
              <a:r>
                <a:rPr lang="en-US" sz="1250" b="1" dirty="0" smtClean="0">
                  <a:solidFill>
                    <a:schemeClr val="bg1"/>
                  </a:solidFill>
                </a:rPr>
                <a:t>Check out code from a Version Control System</a:t>
              </a:r>
              <a:endParaRPr lang="en-US" sz="1250" b="1" dirty="0">
                <a:solidFill>
                  <a:schemeClr val="bg1"/>
                </a:solidFill>
              </a:endParaRPr>
            </a:p>
          </p:txBody>
        </p:sp>
      </p:grpSp>
      <p:sp>
        <p:nvSpPr>
          <p:cNvPr id="27" name="Rectangle 26"/>
          <p:cNvSpPr/>
          <p:nvPr/>
        </p:nvSpPr>
        <p:spPr>
          <a:xfrm>
            <a:off x="238894" y="1320458"/>
            <a:ext cx="1835716" cy="3307434"/>
          </a:xfrm>
          <a:prstGeom prst="rect">
            <a:avLst/>
          </a:prstGeom>
          <a:no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Externalized configuration</a:t>
            </a:r>
            <a:endParaRPr lang="en-US" dirty="0"/>
          </a:p>
        </p:txBody>
      </p:sp>
      <p:sp>
        <p:nvSpPr>
          <p:cNvPr id="7" name="Rectangle 6"/>
          <p:cNvSpPr/>
          <p:nvPr/>
        </p:nvSpPr>
        <p:spPr>
          <a:xfrm>
            <a:off x="339482" y="1397541"/>
            <a:ext cx="1621968" cy="1886369"/>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444625" y="2265272"/>
            <a:ext cx="1403663" cy="586736"/>
          </a:xfrm>
          <a:prstGeom prst="rect">
            <a:avLst/>
          </a:prstGeom>
          <a:ln>
            <a:solidFill>
              <a:srgbClr val="4D4D4D"/>
            </a:solidFill>
          </a:ln>
        </p:spPr>
        <p:style>
          <a:lnRef idx="1">
            <a:schemeClr val="accent4"/>
          </a:lnRef>
          <a:fillRef idx="1002">
            <a:schemeClr val="lt1"/>
          </a:fillRef>
          <a:effectRef idx="2">
            <a:schemeClr val="accent4"/>
          </a:effectRef>
          <a:fontRef idx="minor">
            <a:schemeClr val="lt1"/>
          </a:fontRef>
        </p:style>
        <p:txBody>
          <a:bodyPr rtlCol="0" anchor="ctr"/>
          <a:lstStyle/>
          <a:p>
            <a:pPr algn="ctr"/>
            <a:r>
              <a:rPr lang="en-US" sz="1400" b="1" dirty="0" smtClean="0">
                <a:solidFill>
                  <a:schemeClr val="accent1">
                    <a:lumMod val="75000"/>
                  </a:schemeClr>
                </a:solidFill>
              </a:rPr>
              <a:t>Prod. Configuration</a:t>
            </a:r>
            <a:endParaRPr lang="en-US" sz="1400" b="1" dirty="0">
              <a:solidFill>
                <a:schemeClr val="accent1">
                  <a:lumMod val="75000"/>
                </a:schemeClr>
              </a:solidFill>
            </a:endParaRPr>
          </a:p>
        </p:txBody>
      </p:sp>
      <p:sp>
        <p:nvSpPr>
          <p:cNvPr id="6" name="TextBox 5"/>
          <p:cNvSpPr txBox="1"/>
          <p:nvPr/>
        </p:nvSpPr>
        <p:spPr>
          <a:xfrm>
            <a:off x="394334" y="2975098"/>
            <a:ext cx="1541970" cy="284693"/>
          </a:xfrm>
          <a:prstGeom prst="rect">
            <a:avLst/>
          </a:prstGeom>
          <a:noFill/>
        </p:spPr>
        <p:txBody>
          <a:bodyPr wrap="square" rtlCol="0">
            <a:spAutoFit/>
          </a:bodyPr>
          <a:lstStyle/>
          <a:p>
            <a:pPr algn="ctr"/>
            <a:r>
              <a:rPr lang="en-US" sz="1250" b="1" dirty="0" smtClean="0">
                <a:solidFill>
                  <a:schemeClr val="bg1"/>
                </a:solidFill>
              </a:rPr>
              <a:t>Boot Application</a:t>
            </a:r>
            <a:endParaRPr lang="en-US" sz="1250" b="1" dirty="0">
              <a:solidFill>
                <a:schemeClr val="bg1"/>
              </a:solidFill>
            </a:endParaRPr>
          </a:p>
        </p:txBody>
      </p:sp>
      <p:pic>
        <p:nvPicPr>
          <p:cNvPr id="19" name="Picture 18"/>
          <p:cNvPicPr>
            <a:picLocks noChangeAspect="1"/>
          </p:cNvPicPr>
          <p:nvPr/>
        </p:nvPicPr>
        <p:blipFill>
          <a:blip r:embed="rId2"/>
          <a:stretch>
            <a:fillRect/>
          </a:stretch>
        </p:blipFill>
        <p:spPr>
          <a:xfrm>
            <a:off x="339482" y="3397094"/>
            <a:ext cx="1621968" cy="803734"/>
          </a:xfrm>
          <a:prstGeom prst="rect">
            <a:avLst/>
          </a:prstGeom>
        </p:spPr>
      </p:pic>
      <p:grpSp>
        <p:nvGrpSpPr>
          <p:cNvPr id="21" name="Group 20"/>
          <p:cNvGrpSpPr/>
          <p:nvPr/>
        </p:nvGrpSpPr>
        <p:grpSpPr>
          <a:xfrm>
            <a:off x="332987" y="1397541"/>
            <a:ext cx="1621968" cy="1886369"/>
            <a:chOff x="364628" y="1862369"/>
            <a:chExt cx="1621968" cy="1886369"/>
          </a:xfrm>
        </p:grpSpPr>
        <p:grpSp>
          <p:nvGrpSpPr>
            <p:cNvPr id="22" name="Group 21"/>
            <p:cNvGrpSpPr/>
            <p:nvPr/>
          </p:nvGrpSpPr>
          <p:grpSpPr>
            <a:xfrm>
              <a:off x="364628" y="1862369"/>
              <a:ext cx="1621968" cy="1886369"/>
              <a:chOff x="377201" y="1631536"/>
              <a:chExt cx="1621968" cy="1886369"/>
            </a:xfrm>
          </p:grpSpPr>
          <p:sp>
            <p:nvSpPr>
              <p:cNvPr id="24" name="Rectangle 23"/>
              <p:cNvSpPr/>
              <p:nvPr/>
            </p:nvSpPr>
            <p:spPr>
              <a:xfrm>
                <a:off x="377201" y="1631536"/>
                <a:ext cx="1621968" cy="1886369"/>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482344" y="2502583"/>
                <a:ext cx="1403663" cy="586736"/>
              </a:xfrm>
              <a:prstGeom prst="rect">
                <a:avLst/>
              </a:prstGeom>
              <a:ln>
                <a:solidFill>
                  <a:srgbClr val="4D4D4D"/>
                </a:solidFill>
              </a:ln>
            </p:spPr>
            <p:style>
              <a:lnRef idx="1">
                <a:schemeClr val="accent4"/>
              </a:lnRef>
              <a:fillRef idx="1002">
                <a:schemeClr val="lt1"/>
              </a:fillRef>
              <a:effectRef idx="2">
                <a:schemeClr val="accent4"/>
              </a:effectRef>
              <a:fontRef idx="minor">
                <a:schemeClr val="lt1"/>
              </a:fontRef>
            </p:style>
            <p:txBody>
              <a:bodyPr rtlCol="0" anchor="ctr"/>
              <a:lstStyle/>
              <a:p>
                <a:pPr algn="ctr"/>
                <a:r>
                  <a:rPr lang="en-US" sz="1400" b="1" dirty="0" smtClean="0">
                    <a:solidFill>
                      <a:schemeClr val="accent1">
                        <a:lumMod val="75000"/>
                      </a:schemeClr>
                    </a:solidFill>
                  </a:rPr>
                  <a:t>Prod. Configuration</a:t>
                </a:r>
                <a:endParaRPr lang="en-US" sz="1400" b="1" dirty="0">
                  <a:solidFill>
                    <a:schemeClr val="accent1">
                      <a:lumMod val="75000"/>
                    </a:schemeClr>
                  </a:solidFill>
                </a:endParaRPr>
              </a:p>
            </p:txBody>
          </p:sp>
          <p:sp>
            <p:nvSpPr>
              <p:cNvPr id="26" name="Rectangle 25"/>
              <p:cNvSpPr/>
              <p:nvPr/>
            </p:nvSpPr>
            <p:spPr>
              <a:xfrm>
                <a:off x="494918" y="1809089"/>
                <a:ext cx="1403663" cy="586736"/>
              </a:xfrm>
              <a:prstGeom prst="rect">
                <a:avLst/>
              </a:prstGeom>
              <a:ln>
                <a:solidFill>
                  <a:srgbClr val="4D4D4D"/>
                </a:solidFill>
              </a:ln>
            </p:spPr>
            <p:style>
              <a:lnRef idx="1">
                <a:schemeClr val="accent4"/>
              </a:lnRef>
              <a:fillRef idx="1002">
                <a:schemeClr val="lt1"/>
              </a:fillRef>
              <a:effectRef idx="2">
                <a:schemeClr val="accent4"/>
              </a:effectRef>
              <a:fontRef idx="minor">
                <a:schemeClr val="lt1"/>
              </a:fontRef>
            </p:style>
            <p:txBody>
              <a:bodyPr rtlCol="0" anchor="ctr"/>
              <a:lstStyle/>
              <a:p>
                <a:pPr algn="ctr"/>
                <a:r>
                  <a:rPr lang="en-US" sz="1400" b="1" dirty="0" smtClean="0">
                    <a:solidFill>
                      <a:schemeClr val="accent1">
                        <a:lumMod val="75000"/>
                      </a:schemeClr>
                    </a:solidFill>
                  </a:rPr>
                  <a:t>Dev. Configuration</a:t>
                </a:r>
                <a:endParaRPr lang="en-US" sz="1400" b="1" dirty="0">
                  <a:solidFill>
                    <a:schemeClr val="accent1">
                      <a:lumMod val="75000"/>
                    </a:schemeClr>
                  </a:solidFill>
                </a:endParaRPr>
              </a:p>
            </p:txBody>
          </p:sp>
        </p:grpSp>
        <p:sp>
          <p:nvSpPr>
            <p:cNvPr id="23" name="TextBox 22"/>
            <p:cNvSpPr txBox="1"/>
            <p:nvPr/>
          </p:nvSpPr>
          <p:spPr>
            <a:xfrm>
              <a:off x="419480" y="3443242"/>
              <a:ext cx="1541970" cy="284693"/>
            </a:xfrm>
            <a:prstGeom prst="rect">
              <a:avLst/>
            </a:prstGeom>
            <a:noFill/>
          </p:spPr>
          <p:txBody>
            <a:bodyPr wrap="square" rtlCol="0">
              <a:spAutoFit/>
            </a:bodyPr>
            <a:lstStyle/>
            <a:p>
              <a:pPr algn="ctr"/>
              <a:r>
                <a:rPr lang="en-US" sz="1250" b="1" dirty="0" smtClean="0">
                  <a:solidFill>
                    <a:schemeClr val="bg1"/>
                  </a:solidFill>
                </a:rPr>
                <a:t>Boot Application</a:t>
              </a:r>
              <a:endParaRPr lang="en-US" sz="1250" b="1" dirty="0">
                <a:solidFill>
                  <a:schemeClr val="bg1"/>
                </a:solidFill>
              </a:endParaRPr>
            </a:p>
          </p:txBody>
        </p:sp>
      </p:grpSp>
      <p:sp>
        <p:nvSpPr>
          <p:cNvPr id="28" name="TextBox 27"/>
          <p:cNvSpPr txBox="1"/>
          <p:nvPr/>
        </p:nvSpPr>
        <p:spPr>
          <a:xfrm>
            <a:off x="339482" y="4238556"/>
            <a:ext cx="1658915" cy="307777"/>
          </a:xfrm>
          <a:prstGeom prst="rect">
            <a:avLst/>
          </a:prstGeom>
          <a:noFill/>
        </p:spPr>
        <p:txBody>
          <a:bodyPr wrap="none" rtlCol="0">
            <a:spAutoFit/>
          </a:bodyPr>
          <a:lstStyle/>
          <a:p>
            <a:r>
              <a:rPr lang="en-US" sz="1400" dirty="0" smtClean="0">
                <a:solidFill>
                  <a:schemeClr val="bg1"/>
                </a:solidFill>
              </a:rPr>
              <a:t>Dev. Environment</a:t>
            </a:r>
            <a:endParaRPr lang="en-US" sz="1400" dirty="0">
              <a:solidFill>
                <a:schemeClr val="bg1"/>
              </a:solidFill>
            </a:endParaRPr>
          </a:p>
        </p:txBody>
      </p:sp>
      <p:sp>
        <p:nvSpPr>
          <p:cNvPr id="29" name="Rectangle 28"/>
          <p:cNvSpPr/>
          <p:nvPr/>
        </p:nvSpPr>
        <p:spPr>
          <a:xfrm>
            <a:off x="2227010" y="1315010"/>
            <a:ext cx="1835716" cy="3307434"/>
          </a:xfrm>
          <a:prstGeom prst="rect">
            <a:avLst/>
          </a:prstGeom>
          <a:no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7" name="Picture 36"/>
          <p:cNvPicPr>
            <a:picLocks noChangeAspect="1"/>
          </p:cNvPicPr>
          <p:nvPr/>
        </p:nvPicPr>
        <p:blipFill>
          <a:blip r:embed="rId3"/>
          <a:stretch>
            <a:fillRect/>
          </a:stretch>
        </p:blipFill>
        <p:spPr>
          <a:xfrm>
            <a:off x="2352744" y="3397095"/>
            <a:ext cx="1596822" cy="803734"/>
          </a:xfrm>
          <a:prstGeom prst="rect">
            <a:avLst/>
          </a:prstGeom>
        </p:spPr>
      </p:pic>
      <p:sp>
        <p:nvSpPr>
          <p:cNvPr id="39" name="TextBox 38"/>
          <p:cNvSpPr txBox="1"/>
          <p:nvPr/>
        </p:nvSpPr>
        <p:spPr>
          <a:xfrm>
            <a:off x="2262685" y="4241073"/>
            <a:ext cx="1774895" cy="307777"/>
          </a:xfrm>
          <a:prstGeom prst="rect">
            <a:avLst/>
          </a:prstGeom>
          <a:noFill/>
        </p:spPr>
        <p:txBody>
          <a:bodyPr wrap="none" rtlCol="0">
            <a:spAutoFit/>
          </a:bodyPr>
          <a:lstStyle/>
          <a:p>
            <a:pPr algn="ctr"/>
            <a:r>
              <a:rPr lang="en-US" sz="1400" dirty="0" smtClean="0">
                <a:solidFill>
                  <a:schemeClr val="bg1"/>
                </a:solidFill>
              </a:rPr>
              <a:t>Prod. Environment</a:t>
            </a:r>
            <a:endParaRPr lang="en-US" sz="1400" dirty="0">
              <a:solidFill>
                <a:schemeClr val="bg1"/>
              </a:solidFill>
            </a:endParaRPr>
          </a:p>
        </p:txBody>
      </p:sp>
      <p:sp>
        <p:nvSpPr>
          <p:cNvPr id="5" name="Rectangle 4"/>
          <p:cNvSpPr/>
          <p:nvPr/>
        </p:nvSpPr>
        <p:spPr>
          <a:xfrm>
            <a:off x="444625" y="1575094"/>
            <a:ext cx="1403663" cy="586736"/>
          </a:xfrm>
          <a:prstGeom prst="rect">
            <a:avLst/>
          </a:prstGeom>
          <a:gradFill flip="none" rotWithShape="1">
            <a:gsLst>
              <a:gs pos="80000">
                <a:srgbClr val="27830B"/>
              </a:gs>
              <a:gs pos="100000">
                <a:srgbClr val="FFFFFF"/>
              </a:gs>
            </a:gsLst>
            <a:path path="circle">
              <a:fillToRect l="100000" t="100000"/>
            </a:path>
            <a:tileRect r="-100000" b="-100000"/>
          </a:gradFill>
          <a:ln>
            <a:solidFill>
              <a:srgbClr val="4D4D4D"/>
            </a:solidFill>
          </a:ln>
        </p:spPr>
        <p:style>
          <a:lnRef idx="1">
            <a:schemeClr val="accent4"/>
          </a:lnRef>
          <a:fillRef idx="1002">
            <a:schemeClr val="lt1"/>
          </a:fillRef>
          <a:effectRef idx="2">
            <a:schemeClr val="accent4"/>
          </a:effectRef>
          <a:fontRef idx="minor">
            <a:schemeClr val="lt1"/>
          </a:fontRef>
        </p:style>
        <p:txBody>
          <a:bodyPr rtlCol="0" anchor="ctr"/>
          <a:lstStyle/>
          <a:p>
            <a:pPr algn="ctr"/>
            <a:r>
              <a:rPr lang="en-US" sz="1400" b="1" dirty="0" smtClean="0">
                <a:solidFill>
                  <a:schemeClr val="bg1"/>
                </a:solidFill>
              </a:rPr>
              <a:t>Dev. Configuration</a:t>
            </a:r>
            <a:endParaRPr lang="en-US" sz="1400" b="1" dirty="0">
              <a:solidFill>
                <a:schemeClr val="bg1"/>
              </a:solidFill>
            </a:endParaRPr>
          </a:p>
        </p:txBody>
      </p:sp>
      <p:sp>
        <p:nvSpPr>
          <p:cNvPr id="47" name="Oval Callout 46"/>
          <p:cNvSpPr/>
          <p:nvPr/>
        </p:nvSpPr>
        <p:spPr>
          <a:xfrm>
            <a:off x="1436808" y="1086410"/>
            <a:ext cx="822960" cy="457200"/>
          </a:xfrm>
          <a:prstGeom prst="wedgeEllipseCallou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r>
              <a:rPr lang="en-US" sz="1100" dirty="0" smtClean="0"/>
              <a:t>Active </a:t>
            </a:r>
            <a:r>
              <a:rPr lang="en-US" sz="1100" dirty="0" err="1" smtClean="0"/>
              <a:t>config</a:t>
            </a:r>
            <a:endParaRPr lang="en-US" sz="1100" dirty="0"/>
          </a:p>
        </p:txBody>
      </p:sp>
      <p:sp>
        <p:nvSpPr>
          <p:cNvPr id="48" name="TextBox 47"/>
          <p:cNvSpPr txBox="1"/>
          <p:nvPr/>
        </p:nvSpPr>
        <p:spPr>
          <a:xfrm>
            <a:off x="4450981" y="966821"/>
            <a:ext cx="4526422" cy="369332"/>
          </a:xfrm>
          <a:prstGeom prst="rect">
            <a:avLst/>
          </a:prstGeom>
          <a:noFill/>
        </p:spPr>
        <p:txBody>
          <a:bodyPr wrap="square" rtlCol="0">
            <a:spAutoFit/>
          </a:bodyPr>
          <a:lstStyle/>
          <a:p>
            <a:r>
              <a:rPr lang="en-US" dirty="0">
                <a:solidFill>
                  <a:schemeClr val="bg1"/>
                </a:solidFill>
                <a:latin typeface="Arial"/>
                <a:cs typeface="Arial"/>
              </a:rPr>
              <a:t>Checkout code from source </a:t>
            </a:r>
            <a:r>
              <a:rPr lang="en-US" dirty="0" smtClean="0">
                <a:solidFill>
                  <a:schemeClr val="bg1"/>
                </a:solidFill>
                <a:latin typeface="Arial"/>
                <a:cs typeface="Arial"/>
              </a:rPr>
              <a:t>control</a:t>
            </a:r>
            <a:endParaRPr lang="en-US" dirty="0">
              <a:solidFill>
                <a:schemeClr val="bg1"/>
              </a:solidFill>
              <a:latin typeface="Arial"/>
              <a:cs typeface="Arial"/>
            </a:endParaRPr>
          </a:p>
        </p:txBody>
      </p:sp>
      <p:sp>
        <p:nvSpPr>
          <p:cNvPr id="49" name="TextBox 48"/>
          <p:cNvSpPr txBox="1"/>
          <p:nvPr/>
        </p:nvSpPr>
        <p:spPr>
          <a:xfrm>
            <a:off x="4450981" y="1400848"/>
            <a:ext cx="4526422" cy="369332"/>
          </a:xfrm>
          <a:prstGeom prst="rect">
            <a:avLst/>
          </a:prstGeom>
          <a:noFill/>
        </p:spPr>
        <p:txBody>
          <a:bodyPr wrap="square" rtlCol="0">
            <a:spAutoFit/>
          </a:bodyPr>
          <a:lstStyle/>
          <a:p>
            <a:r>
              <a:rPr lang="en-US" dirty="0" smtClean="0">
                <a:solidFill>
                  <a:schemeClr val="bg1"/>
                </a:solidFill>
                <a:latin typeface="Arial"/>
                <a:cs typeface="Arial"/>
              </a:rPr>
              <a:t>Build an executable jar</a:t>
            </a:r>
            <a:endParaRPr lang="en-US" dirty="0">
              <a:solidFill>
                <a:schemeClr val="bg1"/>
              </a:solidFill>
              <a:latin typeface="Arial"/>
              <a:cs typeface="Arial"/>
            </a:endParaRPr>
          </a:p>
        </p:txBody>
      </p:sp>
      <p:sp>
        <p:nvSpPr>
          <p:cNvPr id="50" name="TextBox 49"/>
          <p:cNvSpPr txBox="1"/>
          <p:nvPr/>
        </p:nvSpPr>
        <p:spPr>
          <a:xfrm>
            <a:off x="4450981" y="2565896"/>
            <a:ext cx="4526422" cy="369332"/>
          </a:xfrm>
          <a:prstGeom prst="rect">
            <a:avLst/>
          </a:prstGeom>
          <a:noFill/>
        </p:spPr>
        <p:txBody>
          <a:bodyPr wrap="square" rtlCol="0">
            <a:spAutoFit/>
          </a:bodyPr>
          <a:lstStyle/>
          <a:p>
            <a:r>
              <a:rPr lang="en-US" dirty="0" smtClean="0">
                <a:solidFill>
                  <a:schemeClr val="bg1"/>
                </a:solidFill>
                <a:latin typeface="Arial"/>
                <a:cs typeface="Arial"/>
              </a:rPr>
              <a:t>Deploy anywhere</a:t>
            </a:r>
            <a:endParaRPr lang="en-US" dirty="0">
              <a:solidFill>
                <a:schemeClr val="bg1"/>
              </a:solidFill>
              <a:latin typeface="Arial"/>
              <a:cs typeface="Arial"/>
            </a:endParaRPr>
          </a:p>
        </p:txBody>
      </p:sp>
      <p:sp>
        <p:nvSpPr>
          <p:cNvPr id="51" name="TextBox 50"/>
          <p:cNvSpPr txBox="1"/>
          <p:nvPr/>
        </p:nvSpPr>
        <p:spPr>
          <a:xfrm>
            <a:off x="4450981" y="1845636"/>
            <a:ext cx="4526422" cy="646331"/>
          </a:xfrm>
          <a:prstGeom prst="rect">
            <a:avLst/>
          </a:prstGeom>
          <a:noFill/>
        </p:spPr>
        <p:txBody>
          <a:bodyPr wrap="square" rtlCol="0">
            <a:spAutoFit/>
          </a:bodyPr>
          <a:lstStyle/>
          <a:p>
            <a:r>
              <a:rPr lang="en-US" dirty="0" smtClean="0">
                <a:solidFill>
                  <a:schemeClr val="bg1"/>
                </a:solidFill>
                <a:latin typeface="Arial"/>
                <a:cs typeface="Arial"/>
              </a:rPr>
              <a:t>Configuration activated based on active profile</a:t>
            </a:r>
            <a:endParaRPr lang="en-US" dirty="0">
              <a:solidFill>
                <a:schemeClr val="bg1"/>
              </a:solidFill>
              <a:latin typeface="Arial"/>
              <a:cs typeface="Arial"/>
            </a:endParaRPr>
          </a:p>
        </p:txBody>
      </p:sp>
      <p:sp>
        <p:nvSpPr>
          <p:cNvPr id="52" name="TextBox 51"/>
          <p:cNvSpPr txBox="1"/>
          <p:nvPr/>
        </p:nvSpPr>
        <p:spPr>
          <a:xfrm>
            <a:off x="4450981" y="3030423"/>
            <a:ext cx="4526422" cy="369332"/>
          </a:xfrm>
          <a:prstGeom prst="rect">
            <a:avLst/>
          </a:prstGeom>
          <a:noFill/>
        </p:spPr>
        <p:txBody>
          <a:bodyPr wrap="square" rtlCol="0">
            <a:spAutoFit/>
          </a:bodyPr>
          <a:lstStyle/>
          <a:p>
            <a:r>
              <a:rPr lang="en-US" dirty="0" smtClean="0">
                <a:solidFill>
                  <a:schemeClr val="bg1"/>
                </a:solidFill>
                <a:latin typeface="Arial"/>
                <a:cs typeface="Arial"/>
              </a:rPr>
              <a:t>No Code Changes</a:t>
            </a:r>
            <a:endParaRPr lang="en-US" dirty="0">
              <a:solidFill>
                <a:schemeClr val="bg1"/>
              </a:solidFill>
              <a:latin typeface="Arial"/>
              <a:cs typeface="Arial"/>
            </a:endParaRPr>
          </a:p>
        </p:txBody>
      </p:sp>
      <p:sp>
        <p:nvSpPr>
          <p:cNvPr id="53" name="TextBox 52"/>
          <p:cNvSpPr txBox="1"/>
          <p:nvPr/>
        </p:nvSpPr>
        <p:spPr>
          <a:xfrm>
            <a:off x="4450981" y="3534462"/>
            <a:ext cx="4526422" cy="369332"/>
          </a:xfrm>
          <a:prstGeom prst="rect">
            <a:avLst/>
          </a:prstGeom>
          <a:noFill/>
        </p:spPr>
        <p:txBody>
          <a:bodyPr wrap="square" rtlCol="0">
            <a:spAutoFit/>
          </a:bodyPr>
          <a:lstStyle/>
          <a:p>
            <a:r>
              <a:rPr lang="en-US" dirty="0" smtClean="0">
                <a:solidFill>
                  <a:schemeClr val="bg1"/>
                </a:solidFill>
                <a:latin typeface="Arial"/>
                <a:cs typeface="Arial"/>
              </a:rPr>
              <a:t>No Configuration Changes</a:t>
            </a:r>
            <a:endParaRPr lang="en-US" dirty="0">
              <a:solidFill>
                <a:schemeClr val="bg1"/>
              </a:solidFill>
              <a:latin typeface="Arial"/>
              <a:cs typeface="Arial"/>
            </a:endParaRPr>
          </a:p>
        </p:txBody>
      </p:sp>
      <p:sp>
        <p:nvSpPr>
          <p:cNvPr id="55" name="Explosion 1 54"/>
          <p:cNvSpPr/>
          <p:nvPr/>
        </p:nvSpPr>
        <p:spPr>
          <a:xfrm>
            <a:off x="7317620" y="2975099"/>
            <a:ext cx="1659784" cy="1473764"/>
          </a:xfrm>
          <a:prstGeom prst="irregularSeal1">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smtClean="0"/>
              <a:t>It Just Works!</a:t>
            </a:r>
            <a:endParaRPr lang="en-US" sz="1500" dirty="0"/>
          </a:p>
        </p:txBody>
      </p:sp>
      <p:sp>
        <p:nvSpPr>
          <p:cNvPr id="34" name="Rectangle 33"/>
          <p:cNvSpPr/>
          <p:nvPr/>
        </p:nvSpPr>
        <p:spPr>
          <a:xfrm>
            <a:off x="2445314" y="2272528"/>
            <a:ext cx="1403663" cy="586736"/>
          </a:xfrm>
          <a:prstGeom prst="rect">
            <a:avLst/>
          </a:prstGeom>
          <a:gradFill flip="none" rotWithShape="1">
            <a:gsLst>
              <a:gs pos="80000">
                <a:srgbClr val="27830B"/>
              </a:gs>
              <a:gs pos="100000">
                <a:srgbClr val="FFFFFF"/>
              </a:gs>
            </a:gsLst>
            <a:path path="circle">
              <a:fillToRect l="100000" t="100000"/>
            </a:path>
            <a:tileRect r="-100000" b="-100000"/>
          </a:gradFill>
          <a:ln>
            <a:solidFill>
              <a:srgbClr val="4D4D4D"/>
            </a:solidFill>
          </a:ln>
        </p:spPr>
        <p:style>
          <a:lnRef idx="1">
            <a:schemeClr val="accent4"/>
          </a:lnRef>
          <a:fillRef idx="1002">
            <a:schemeClr val="lt1"/>
          </a:fillRef>
          <a:effectRef idx="2">
            <a:schemeClr val="accent4"/>
          </a:effectRef>
          <a:fontRef idx="minor">
            <a:schemeClr val="lt1"/>
          </a:fontRef>
        </p:style>
        <p:txBody>
          <a:bodyPr rtlCol="0" anchor="ctr"/>
          <a:lstStyle/>
          <a:p>
            <a:pPr algn="ctr"/>
            <a:r>
              <a:rPr lang="en-US" sz="1400" b="1" dirty="0" smtClean="0">
                <a:solidFill>
                  <a:schemeClr val="bg1"/>
                </a:solidFill>
              </a:rPr>
              <a:t>Prod. Configuration</a:t>
            </a:r>
            <a:endParaRPr lang="en-US" sz="1400" b="1" dirty="0">
              <a:solidFill>
                <a:schemeClr val="bg1"/>
              </a:solidFill>
            </a:endParaRPr>
          </a:p>
        </p:txBody>
      </p:sp>
      <p:sp>
        <p:nvSpPr>
          <p:cNvPr id="46" name="Oval Callout 45"/>
          <p:cNvSpPr/>
          <p:nvPr/>
        </p:nvSpPr>
        <p:spPr>
          <a:xfrm>
            <a:off x="3437497" y="1792887"/>
            <a:ext cx="822960" cy="457200"/>
          </a:xfrm>
          <a:prstGeom prst="wedgeEllipseCallou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r>
              <a:rPr lang="en-US" sz="1100" dirty="0" smtClean="0"/>
              <a:t>Active </a:t>
            </a:r>
            <a:r>
              <a:rPr lang="en-US" sz="1100" dirty="0" err="1" smtClean="0"/>
              <a:t>config</a:t>
            </a:r>
            <a:endParaRPr lang="en-US" sz="1100" dirty="0"/>
          </a:p>
        </p:txBody>
      </p:sp>
    </p:spTree>
    <p:extLst>
      <p:ext uri="{BB962C8B-B14F-4D97-AF65-F5344CB8AC3E}">
        <p14:creationId xmlns:p14="http://schemas.microsoft.com/office/powerpoint/2010/main" val="40090976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heel(1)">
                                      <p:cBhvr>
                                        <p:cTn id="7" dur="2000"/>
                                        <p:tgtEl>
                                          <p:spTgt spid="21"/>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heel(1)">
                                      <p:cBhvr>
                                        <p:cTn id="10" dur="2000"/>
                                        <p:tgtEl>
                                          <p:spTgt spid="4"/>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heel(1)">
                                      <p:cBhvr>
                                        <p:cTn id="19" dur="2000"/>
                                        <p:tgtEl>
                                          <p:spTgt spid="5"/>
                                        </p:tgtEl>
                                      </p:cBhvr>
                                    </p:animEffect>
                                  </p:childTnLst>
                                </p:cTn>
                              </p:par>
                              <p:par>
                                <p:cTn id="20" presetID="9" presetClass="emph" presetSubtype="0" grpId="1" nodeType="withEffect">
                                  <p:stCondLst>
                                    <p:cond delay="0"/>
                                  </p:stCondLst>
                                  <p:childTnLst>
                                    <p:set>
                                      <p:cBhvr rctx="PPT">
                                        <p:cTn id="21" dur="indefinite"/>
                                        <p:tgtEl>
                                          <p:spTgt spid="48"/>
                                        </p:tgtEl>
                                        <p:attrNameLst>
                                          <p:attrName>style.opacity</p:attrName>
                                        </p:attrNameLst>
                                      </p:cBhvr>
                                      <p:to>
                                        <p:strVal val="0.5"/>
                                      </p:to>
                                    </p:set>
                                    <p:animEffect filter="image" prLst="opacity: 0.5">
                                      <p:cBhvr rctx="IE">
                                        <p:cTn id="22" dur="indefinite"/>
                                        <p:tgtEl>
                                          <p:spTgt spid="48"/>
                                        </p:tgtEl>
                                      </p:cBhvr>
                                    </p:animEffect>
                                  </p:childTnLst>
                                </p:cTn>
                              </p:par>
                              <p:par>
                                <p:cTn id="23" presetID="9" presetClass="emph" presetSubtype="0" grpId="1" nodeType="withEffect">
                                  <p:stCondLst>
                                    <p:cond delay="0"/>
                                  </p:stCondLst>
                                  <p:childTnLst>
                                    <p:set>
                                      <p:cBhvr rctx="PPT">
                                        <p:cTn id="24" dur="indefinite"/>
                                        <p:tgtEl>
                                          <p:spTgt spid="49"/>
                                        </p:tgtEl>
                                        <p:attrNameLst>
                                          <p:attrName>style.opacity</p:attrName>
                                        </p:attrNameLst>
                                      </p:cBhvr>
                                      <p:to>
                                        <p:strVal val="0.5"/>
                                      </p:to>
                                    </p:set>
                                    <p:animEffect filter="image" prLst="opacity: 0.5">
                                      <p:cBhvr rctx="IE">
                                        <p:cTn id="25" dur="indefinite"/>
                                        <p:tgtEl>
                                          <p:spTgt spid="49"/>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51"/>
                                        </p:tgtEl>
                                        <p:attrNameLst>
                                          <p:attrName>style.visibility</p:attrName>
                                        </p:attrNameLst>
                                      </p:cBhvr>
                                      <p:to>
                                        <p:strVal val="visible"/>
                                      </p:to>
                                    </p:set>
                                  </p:childTnLst>
                                </p:cTn>
                              </p:par>
                              <p:par>
                                <p:cTn id="28" presetID="10" presetClass="entr" presetSubtype="0" fill="hold" grpId="1"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grpId="1" nodeType="clickEffect">
                                  <p:stCondLst>
                                    <p:cond delay="0"/>
                                  </p:stCondLst>
                                  <p:childTnLst>
                                    <p:set>
                                      <p:cBhvr rctx="PPT">
                                        <p:cTn id="34" dur="indefinite"/>
                                        <p:tgtEl>
                                          <p:spTgt spid="51"/>
                                        </p:tgtEl>
                                        <p:attrNameLst>
                                          <p:attrName>style.opacity</p:attrName>
                                        </p:attrNameLst>
                                      </p:cBhvr>
                                      <p:to>
                                        <p:strVal val="0.5"/>
                                      </p:to>
                                    </p:set>
                                    <p:animEffect filter="image" prLst="opacity: 0.5">
                                      <p:cBhvr rctx="IE">
                                        <p:cTn id="35" dur="indefinite"/>
                                        <p:tgtEl>
                                          <p:spTgt spid="51"/>
                                        </p:tgtEl>
                                      </p:cBhvr>
                                    </p:animEffect>
                                  </p:childTnLst>
                                </p:cTn>
                              </p:par>
                              <p:par>
                                <p:cTn id="36" presetID="1" presetClass="entr" presetSubtype="0" fill="hold" grpId="0" nodeType="withEffect">
                                  <p:stCondLst>
                                    <p:cond delay="0"/>
                                  </p:stCondLst>
                                  <p:childTnLst>
                                    <p:set>
                                      <p:cBhvr>
                                        <p:cTn id="37" dur="1" fill="hold">
                                          <p:stCondLst>
                                            <p:cond delay="0"/>
                                          </p:stCondLst>
                                        </p:cTn>
                                        <p:tgtEl>
                                          <p:spTgt spid="50"/>
                                        </p:tgtEl>
                                        <p:attrNameLst>
                                          <p:attrName>style.visibility</p:attrName>
                                        </p:attrNameLst>
                                      </p:cBhvr>
                                      <p:to>
                                        <p:strVal val="visible"/>
                                      </p:to>
                                    </p:set>
                                  </p:childTnLst>
                                </p:cTn>
                              </p:par>
                              <p:par>
                                <p:cTn id="38" presetID="0" presetClass="path" presetSubtype="0" accel="50000" decel="50000" fill="hold" nodeType="withEffect">
                                  <p:stCondLst>
                                    <p:cond delay="0"/>
                                  </p:stCondLst>
                                  <p:childTnLst>
                                    <p:animMotion origin="layout" path="M -1.77492E-6 4.44444E-6 L 0.21848 0.00216 " pathEditMode="relative" rAng="0" ptsTypes="AA">
                                      <p:cBhvr>
                                        <p:cTn id="39" dur="2000" fill="hold"/>
                                        <p:tgtEl>
                                          <p:spTgt spid="21"/>
                                        </p:tgtEl>
                                        <p:attrNameLst>
                                          <p:attrName>ppt_x</p:attrName>
                                          <p:attrName>ppt_y</p:attrName>
                                        </p:attrNameLst>
                                      </p:cBhvr>
                                      <p:rCtr x="10924" y="93"/>
                                    </p:animMotion>
                                  </p:childTnLst>
                                </p:cTn>
                              </p:par>
                            </p:childTnLst>
                          </p:cTn>
                        </p:par>
                      </p:childTnLst>
                    </p:cTn>
                  </p:par>
                  <p:par>
                    <p:cTn id="40" fill="hold">
                      <p:stCondLst>
                        <p:cond delay="indefinite"/>
                      </p:stCondLst>
                      <p:childTnLst>
                        <p:par>
                          <p:cTn id="41" fill="hold">
                            <p:stCondLst>
                              <p:cond delay="0"/>
                            </p:stCondLst>
                            <p:childTnLst>
                              <p:par>
                                <p:cTn id="42" presetID="21" presetClass="entr" presetSubtype="1" fill="hold" grpId="0" nodeType="click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wheel(1)">
                                      <p:cBhvr>
                                        <p:cTn id="44" dur="2000"/>
                                        <p:tgtEl>
                                          <p:spTgt spid="34"/>
                                        </p:tgtEl>
                                      </p:cBhvr>
                                    </p:animEffect>
                                  </p:childTnLst>
                                </p:cTn>
                              </p:par>
                              <p:par>
                                <p:cTn id="45" presetID="10" presetClass="entr" presetSubtype="0" fill="hold" grpId="1" nodeType="with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500"/>
                                        <p:tgtEl>
                                          <p:spTgt spid="46"/>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52"/>
                                        </p:tgtEl>
                                        <p:attrNameLst>
                                          <p:attrName>style.visibility</p:attrName>
                                        </p:attrNameLst>
                                      </p:cBhvr>
                                      <p:to>
                                        <p:strVal val="visible"/>
                                      </p:to>
                                    </p:set>
                                  </p:childTnLst>
                                </p:cTn>
                              </p:par>
                              <p:par>
                                <p:cTn id="52" presetID="9" presetClass="emph" presetSubtype="0" grpId="1" nodeType="withEffect">
                                  <p:stCondLst>
                                    <p:cond delay="0"/>
                                  </p:stCondLst>
                                  <p:childTnLst>
                                    <p:set>
                                      <p:cBhvr rctx="PPT">
                                        <p:cTn id="53" dur="indefinite"/>
                                        <p:tgtEl>
                                          <p:spTgt spid="50"/>
                                        </p:tgtEl>
                                        <p:attrNameLst>
                                          <p:attrName>style.opacity</p:attrName>
                                        </p:attrNameLst>
                                      </p:cBhvr>
                                      <p:to>
                                        <p:strVal val="0.5"/>
                                      </p:to>
                                    </p:set>
                                    <p:animEffect filter="image" prLst="opacity: 0.5">
                                      <p:cBhvr rctx="IE">
                                        <p:cTn id="54" dur="indefinite"/>
                                        <p:tgtEl>
                                          <p:spTgt spid="50"/>
                                        </p:tgtEl>
                                      </p:cBhvr>
                                    </p:animEffect>
                                  </p:childTnLst>
                                </p:cTn>
                              </p:par>
                              <p:par>
                                <p:cTn id="55" presetID="1" presetClass="entr" presetSubtype="0"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grpId="0" nodeType="clickEffect">
                                  <p:stCondLst>
                                    <p:cond delay="0"/>
                                  </p:stCondLst>
                                  <p:childTnLst>
                                    <p:set>
                                      <p:cBhvr>
                                        <p:cTn id="60" dur="1" fill="hold">
                                          <p:stCondLst>
                                            <p:cond delay="0"/>
                                          </p:stCondLst>
                                        </p:cTn>
                                        <p:tgtEl>
                                          <p:spTgt spid="55"/>
                                        </p:tgtEl>
                                        <p:attrNameLst>
                                          <p:attrName>style.visibility</p:attrName>
                                        </p:attrNameLst>
                                      </p:cBhvr>
                                      <p:to>
                                        <p:strVal val="visible"/>
                                      </p:to>
                                    </p:set>
                                    <p:anim calcmode="lin" valueType="num">
                                      <p:cBhvr>
                                        <p:cTn id="61" dur="500" fill="hold"/>
                                        <p:tgtEl>
                                          <p:spTgt spid="55"/>
                                        </p:tgtEl>
                                        <p:attrNameLst>
                                          <p:attrName>ppt_w</p:attrName>
                                        </p:attrNameLst>
                                      </p:cBhvr>
                                      <p:tavLst>
                                        <p:tav tm="0">
                                          <p:val>
                                            <p:fltVal val="0"/>
                                          </p:val>
                                        </p:tav>
                                        <p:tav tm="100000">
                                          <p:val>
                                            <p:strVal val="#ppt_w"/>
                                          </p:val>
                                        </p:tav>
                                      </p:tavLst>
                                    </p:anim>
                                    <p:anim calcmode="lin" valueType="num">
                                      <p:cBhvr>
                                        <p:cTn id="62" dur="500" fill="hold"/>
                                        <p:tgtEl>
                                          <p:spTgt spid="55"/>
                                        </p:tgtEl>
                                        <p:attrNameLst>
                                          <p:attrName>ppt_h</p:attrName>
                                        </p:attrNameLst>
                                      </p:cBhvr>
                                      <p:tavLst>
                                        <p:tav tm="0">
                                          <p:val>
                                            <p:fltVal val="0"/>
                                          </p:val>
                                        </p:tav>
                                        <p:tav tm="100000">
                                          <p:val>
                                            <p:strVal val="#ppt_h"/>
                                          </p:val>
                                        </p:tav>
                                      </p:tavLst>
                                    </p:anim>
                                    <p:animEffect transition="in" filter="fade">
                                      <p:cBhvr>
                                        <p:cTn id="63" dur="500"/>
                                        <p:tgtEl>
                                          <p:spTgt spid="55"/>
                                        </p:tgtEl>
                                      </p:cBhvr>
                                    </p:animEffect>
                                  </p:childTnLst>
                                </p:cTn>
                              </p:par>
                              <p:par>
                                <p:cTn id="64" presetID="9" presetClass="emph" presetSubtype="0" grpId="1" nodeType="withEffect">
                                  <p:stCondLst>
                                    <p:cond delay="0"/>
                                  </p:stCondLst>
                                  <p:childTnLst>
                                    <p:set>
                                      <p:cBhvr rctx="PPT">
                                        <p:cTn id="65" dur="indefinite"/>
                                        <p:tgtEl>
                                          <p:spTgt spid="52"/>
                                        </p:tgtEl>
                                        <p:attrNameLst>
                                          <p:attrName>style.opacity</p:attrName>
                                        </p:attrNameLst>
                                      </p:cBhvr>
                                      <p:to>
                                        <p:strVal val="0.5"/>
                                      </p:to>
                                    </p:set>
                                    <p:animEffect filter="image" prLst="opacity: 0.5">
                                      <p:cBhvr rctx="IE">
                                        <p:cTn id="66" dur="indefinite"/>
                                        <p:tgtEl>
                                          <p:spTgt spid="52"/>
                                        </p:tgtEl>
                                      </p:cBhvr>
                                    </p:animEffect>
                                  </p:childTnLst>
                                </p:cTn>
                              </p:par>
                              <p:par>
                                <p:cTn id="67" presetID="9" presetClass="emph" presetSubtype="0" grpId="1" nodeType="withEffect">
                                  <p:stCondLst>
                                    <p:cond delay="0"/>
                                  </p:stCondLst>
                                  <p:childTnLst>
                                    <p:set>
                                      <p:cBhvr rctx="PPT">
                                        <p:cTn id="68" dur="indefinite"/>
                                        <p:tgtEl>
                                          <p:spTgt spid="53"/>
                                        </p:tgtEl>
                                        <p:attrNameLst>
                                          <p:attrName>style.opacity</p:attrName>
                                        </p:attrNameLst>
                                      </p:cBhvr>
                                      <p:to>
                                        <p:strVal val="0.5"/>
                                      </p:to>
                                    </p:set>
                                    <p:animEffect filter="image" prLst="opacity: 0.5">
                                      <p:cBhvr rctx="IE">
                                        <p:cTn id="69" dur="indefinite"/>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47" grpId="1" animBg="1"/>
      <p:bldP spid="48" grpId="0"/>
      <p:bldP spid="48" grpId="1"/>
      <p:bldP spid="49" grpId="0"/>
      <p:bldP spid="49" grpId="1"/>
      <p:bldP spid="50" grpId="0"/>
      <p:bldP spid="50" grpId="1"/>
      <p:bldP spid="51" grpId="0"/>
      <p:bldP spid="51" grpId="1"/>
      <p:bldP spid="52" grpId="0"/>
      <p:bldP spid="52" grpId="1"/>
      <p:bldP spid="53" grpId="0"/>
      <p:bldP spid="53" grpId="1"/>
      <p:bldP spid="55" grpId="0" animBg="1"/>
      <p:bldP spid="34" grpId="0" animBg="1"/>
      <p:bldP spid="46"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Precedence of externalized configuration</a:t>
            </a:r>
            <a:endParaRPr lang="en-US" dirty="0"/>
          </a:p>
        </p:txBody>
      </p:sp>
      <p:pic>
        <p:nvPicPr>
          <p:cNvPr id="4" name="Picture 3" descr="Screen Shot 2016-01-17 at 6.29.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608" y="1091865"/>
            <a:ext cx="8548495" cy="3322237"/>
          </a:xfrm>
          <a:prstGeom prst="rect">
            <a:avLst/>
          </a:prstGeom>
        </p:spPr>
      </p:pic>
    </p:spTree>
    <p:extLst>
      <p:ext uri="{BB962C8B-B14F-4D97-AF65-F5344CB8AC3E}">
        <p14:creationId xmlns:p14="http://schemas.microsoft.com/office/powerpoint/2010/main" val="270140546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chor="ctr">
            <a:normAutofit/>
          </a:bodyPr>
          <a:lstStyle/>
          <a:p>
            <a:pPr marL="0" indent="0" algn="ctr">
              <a:buNone/>
            </a:pPr>
            <a:r>
              <a:rPr lang="en-US" sz="4800" dirty="0" smtClean="0"/>
              <a:t>Developer Tools</a:t>
            </a:r>
          </a:p>
          <a:p>
            <a:pPr marL="0" indent="0" algn="ctr">
              <a:buNone/>
            </a:pPr>
            <a:r>
              <a:rPr lang="en-US" sz="1800" dirty="0" smtClean="0">
                <a:solidFill>
                  <a:schemeClr val="bg2">
                    <a:lumMod val="50000"/>
                  </a:schemeClr>
                </a:solidFill>
              </a:rPr>
              <a:t>(Developer Productivity Tools)</a:t>
            </a:r>
            <a:endParaRPr lang="en-US" sz="1800" dirty="0">
              <a:solidFill>
                <a:schemeClr val="bg2">
                  <a:lumMod val="50000"/>
                </a:schemeClr>
              </a:solidFill>
            </a:endParaRPr>
          </a:p>
        </p:txBody>
      </p:sp>
    </p:spTree>
    <p:extLst>
      <p:ext uri="{BB962C8B-B14F-4D97-AF65-F5344CB8AC3E}">
        <p14:creationId xmlns:p14="http://schemas.microsoft.com/office/powerpoint/2010/main" val="253294556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Developer Tools</a:t>
            </a:r>
            <a:endParaRPr lang="en-US" dirty="0"/>
          </a:p>
        </p:txBody>
      </p:sp>
      <p:sp>
        <p:nvSpPr>
          <p:cNvPr id="3" name="Content Placeholder 2"/>
          <p:cNvSpPr>
            <a:spLocks noGrp="1"/>
          </p:cNvSpPr>
          <p:nvPr>
            <p:ph sz="quarter" idx="10"/>
          </p:nvPr>
        </p:nvSpPr>
        <p:spPr/>
        <p:txBody>
          <a:bodyPr/>
          <a:lstStyle/>
          <a:p>
            <a:r>
              <a:rPr lang="en-US" dirty="0" smtClean="0"/>
              <a:t>Automatic restart</a:t>
            </a:r>
          </a:p>
          <a:p>
            <a:pPr marL="0" indent="0">
              <a:buNone/>
            </a:pPr>
            <a:endParaRPr lang="en-US" dirty="0" smtClean="0"/>
          </a:p>
          <a:p>
            <a:r>
              <a:rPr lang="en-US" i="1" dirty="0" err="1" smtClean="0"/>
              <a:t>LiveReload</a:t>
            </a:r>
            <a:endParaRPr lang="en-US" i="1" dirty="0" smtClean="0"/>
          </a:p>
        </p:txBody>
      </p:sp>
      <p:pic>
        <p:nvPicPr>
          <p:cNvPr id="4" name="Picture 3" descr="Screen Shot 2016-01-11 at 4.22.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9880" y="3037839"/>
            <a:ext cx="5740400" cy="1054100"/>
          </a:xfrm>
          <a:prstGeom prst="rect">
            <a:avLst/>
          </a:prstGeom>
        </p:spPr>
      </p:pic>
      <p:pic>
        <p:nvPicPr>
          <p:cNvPr id="5" name="Picture 4" descr="Screen Shot 2016-01-22 at 5.07.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9880" y="3037838"/>
            <a:ext cx="5740400" cy="1098567"/>
          </a:xfrm>
          <a:prstGeom prst="rect">
            <a:avLst/>
          </a:prstGeom>
        </p:spPr>
      </p:pic>
      <p:sp>
        <p:nvSpPr>
          <p:cNvPr id="6" name="Rectangle 5"/>
          <p:cNvSpPr/>
          <p:nvPr/>
        </p:nvSpPr>
        <p:spPr>
          <a:xfrm>
            <a:off x="3413359" y="3590497"/>
            <a:ext cx="2314693" cy="217714"/>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341441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a:cs typeface="Courier"/>
              </a:rPr>
              <a:t>Classpath</a:t>
            </a:r>
            <a:r>
              <a:rPr lang="en-US" dirty="0" smtClean="0"/>
              <a:t> Hell</a:t>
            </a:r>
            <a:endParaRPr lang="en-US" dirty="0">
              <a:latin typeface="Arial"/>
              <a:cs typeface="Arial"/>
            </a:endParaRPr>
          </a:p>
        </p:txBody>
      </p:sp>
      <p:sp>
        <p:nvSpPr>
          <p:cNvPr id="3" name="Content Placeholder 2"/>
          <p:cNvSpPr>
            <a:spLocks noGrp="1"/>
          </p:cNvSpPr>
          <p:nvPr>
            <p:ph sz="quarter" idx="10"/>
          </p:nvPr>
        </p:nvSpPr>
        <p:spPr>
          <a:xfrm>
            <a:off x="457201" y="982315"/>
            <a:ext cx="4798478" cy="3419213"/>
          </a:xfrm>
        </p:spPr>
        <p:txBody>
          <a:bodyPr anchor="ctr">
            <a:normAutofit/>
          </a:bodyPr>
          <a:lstStyle/>
          <a:p>
            <a:r>
              <a:rPr lang="en-US" dirty="0" smtClean="0"/>
              <a:t>A </a:t>
            </a:r>
            <a:r>
              <a:rPr lang="en-US" dirty="0"/>
              <a:t>Jar is missing</a:t>
            </a:r>
          </a:p>
          <a:p>
            <a:r>
              <a:rPr lang="en-US" dirty="0" smtClean="0"/>
              <a:t>There </a:t>
            </a:r>
            <a:r>
              <a:rPr lang="en-US" dirty="0"/>
              <a:t>is one Jar too many</a:t>
            </a:r>
          </a:p>
          <a:p>
            <a:r>
              <a:rPr lang="en-US" dirty="0" smtClean="0"/>
              <a:t>A </a:t>
            </a:r>
            <a:r>
              <a:rPr lang="en-US" dirty="0"/>
              <a:t>class is not visible where it should be</a:t>
            </a:r>
          </a:p>
          <a:p>
            <a:pPr marL="0" indent="0">
              <a:buNone/>
            </a:pPr>
            <a:endParaRPr lang="en-US" dirty="0"/>
          </a:p>
        </p:txBody>
      </p:sp>
      <p:pic>
        <p:nvPicPr>
          <p:cNvPr id="5" name="Picture 4" descr="Java-Classpath.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9720" y="982315"/>
            <a:ext cx="3305384" cy="3419214"/>
          </a:xfrm>
          <a:prstGeom prst="rect">
            <a:avLst/>
          </a:prstGeom>
        </p:spPr>
      </p:pic>
    </p:spTree>
    <p:extLst>
      <p:ext uri="{BB962C8B-B14F-4D97-AF65-F5344CB8AC3E}">
        <p14:creationId xmlns:p14="http://schemas.microsoft.com/office/powerpoint/2010/main" val="19612148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Automatic Restart</a:t>
            </a:r>
            <a:endParaRPr lang="en-US" dirty="0"/>
          </a:p>
        </p:txBody>
      </p:sp>
      <p:sp>
        <p:nvSpPr>
          <p:cNvPr id="3" name="Content Placeholder 2"/>
          <p:cNvSpPr>
            <a:spLocks noGrp="1"/>
          </p:cNvSpPr>
          <p:nvPr>
            <p:ph sz="quarter" idx="10"/>
          </p:nvPr>
        </p:nvSpPr>
        <p:spPr/>
        <p:txBody>
          <a:bodyPr>
            <a:normAutofit fontScale="85000" lnSpcReduction="10000"/>
          </a:bodyPr>
          <a:lstStyle/>
          <a:p>
            <a:r>
              <a:rPr lang="en-US" dirty="0" smtClean="0"/>
              <a:t>Restarts a running application when files are changed in the </a:t>
            </a:r>
            <a:r>
              <a:rPr lang="en-US" dirty="0" err="1" smtClean="0">
                <a:latin typeface="Courier"/>
                <a:cs typeface="Courier"/>
              </a:rPr>
              <a:t>classpath</a:t>
            </a:r>
            <a:endParaRPr lang="en-US" dirty="0" smtClean="0">
              <a:latin typeface="Courier"/>
              <a:cs typeface="Courier"/>
            </a:endParaRPr>
          </a:p>
          <a:p>
            <a:pPr marL="0" indent="0">
              <a:buNone/>
            </a:pPr>
            <a:endParaRPr lang="en-US" dirty="0" smtClean="0">
              <a:latin typeface="Courier"/>
              <a:cs typeface="Courier"/>
            </a:endParaRPr>
          </a:p>
          <a:p>
            <a:r>
              <a:rPr lang="en-US" dirty="0" smtClean="0"/>
              <a:t>Excludes static resources from restart considerations</a:t>
            </a:r>
          </a:p>
          <a:p>
            <a:pPr lvl="1"/>
            <a:r>
              <a:rPr lang="en-US" sz="1900" dirty="0" smtClean="0">
                <a:solidFill>
                  <a:schemeClr val="bg2">
                    <a:lumMod val="75000"/>
                  </a:schemeClr>
                </a:solidFill>
                <a:latin typeface="Courier"/>
                <a:cs typeface="Courier"/>
              </a:rPr>
              <a:t>/META-INF/resources</a:t>
            </a:r>
          </a:p>
          <a:p>
            <a:pPr lvl="1"/>
            <a:r>
              <a:rPr lang="en-US" sz="1900" dirty="0" smtClean="0">
                <a:solidFill>
                  <a:schemeClr val="bg2">
                    <a:lumMod val="75000"/>
                  </a:schemeClr>
                </a:solidFill>
                <a:latin typeface="Courier"/>
                <a:cs typeface="Courier"/>
              </a:rPr>
              <a:t>/resources</a:t>
            </a:r>
          </a:p>
          <a:p>
            <a:pPr lvl="1"/>
            <a:r>
              <a:rPr lang="en-US" sz="1900" dirty="0" smtClean="0">
                <a:solidFill>
                  <a:schemeClr val="bg2">
                    <a:lumMod val="75000"/>
                  </a:schemeClr>
                </a:solidFill>
                <a:latin typeface="Courier"/>
                <a:cs typeface="Courier"/>
              </a:rPr>
              <a:t>/static</a:t>
            </a:r>
          </a:p>
          <a:p>
            <a:pPr lvl="1"/>
            <a:r>
              <a:rPr lang="en-US" sz="1900" dirty="0" smtClean="0">
                <a:solidFill>
                  <a:schemeClr val="bg2">
                    <a:lumMod val="75000"/>
                  </a:schemeClr>
                </a:solidFill>
                <a:latin typeface="Courier"/>
                <a:cs typeface="Courier"/>
              </a:rPr>
              <a:t>/public</a:t>
            </a:r>
          </a:p>
          <a:p>
            <a:pPr lvl="1"/>
            <a:r>
              <a:rPr lang="en-US" sz="1900" dirty="0" smtClean="0">
                <a:solidFill>
                  <a:schemeClr val="bg2">
                    <a:lumMod val="75000"/>
                  </a:schemeClr>
                </a:solidFill>
                <a:latin typeface="Courier"/>
                <a:cs typeface="Courier"/>
              </a:rPr>
              <a:t>/templates</a:t>
            </a:r>
            <a:endParaRPr lang="en-US" sz="1900" dirty="0">
              <a:solidFill>
                <a:schemeClr val="bg2">
                  <a:lumMod val="75000"/>
                </a:schemeClr>
              </a:solidFill>
              <a:latin typeface="Courier"/>
              <a:cs typeface="Courier"/>
            </a:endParaRPr>
          </a:p>
        </p:txBody>
      </p:sp>
    </p:spTree>
    <p:extLst>
      <p:ext uri="{BB962C8B-B14F-4D97-AF65-F5344CB8AC3E}">
        <p14:creationId xmlns:p14="http://schemas.microsoft.com/office/powerpoint/2010/main" val="35926675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LiveReload</a:t>
            </a:r>
            <a:r>
              <a:rPr lang="en-US" dirty="0" smtClean="0"/>
              <a:t> support</a:t>
            </a:r>
            <a:endParaRPr lang="en-US" dirty="0"/>
          </a:p>
        </p:txBody>
      </p:sp>
      <p:sp>
        <p:nvSpPr>
          <p:cNvPr id="3" name="Content Placeholder 2"/>
          <p:cNvSpPr>
            <a:spLocks noGrp="1"/>
          </p:cNvSpPr>
          <p:nvPr>
            <p:ph sz="quarter" idx="10"/>
          </p:nvPr>
        </p:nvSpPr>
        <p:spPr>
          <a:xfrm>
            <a:off x="241904" y="1108074"/>
            <a:ext cx="6853585" cy="3082925"/>
          </a:xfrm>
        </p:spPr>
        <p:txBody>
          <a:bodyPr anchor="ctr">
            <a:normAutofit/>
          </a:bodyPr>
          <a:lstStyle/>
          <a:p>
            <a:r>
              <a:rPr lang="en-US" sz="2400" dirty="0"/>
              <a:t>Install the </a:t>
            </a:r>
            <a:r>
              <a:rPr lang="en-US" sz="2400" i="1" dirty="0" err="1"/>
              <a:t>LiveReload</a:t>
            </a:r>
            <a:r>
              <a:rPr lang="en-US" sz="2400" dirty="0"/>
              <a:t> plugin into your </a:t>
            </a:r>
            <a:r>
              <a:rPr lang="en-US" sz="2400" dirty="0" smtClean="0"/>
              <a:t>browser</a:t>
            </a:r>
          </a:p>
          <a:p>
            <a:r>
              <a:rPr lang="en-US" sz="2400" dirty="0" smtClean="0"/>
              <a:t>Boot starts an embedded </a:t>
            </a:r>
            <a:r>
              <a:rPr lang="en-US" sz="2400" i="1" dirty="0" err="1" smtClean="0"/>
              <a:t>LiveReload</a:t>
            </a:r>
            <a:r>
              <a:rPr lang="en-US" sz="2400" dirty="0" smtClean="0"/>
              <a:t> server</a:t>
            </a:r>
          </a:p>
          <a:p>
            <a:r>
              <a:rPr lang="en-US" sz="2400" dirty="0"/>
              <a:t>Changes to resources trigger a browser refresh </a:t>
            </a:r>
            <a:r>
              <a:rPr lang="en-US" sz="2400" dirty="0" smtClean="0"/>
              <a:t>automatically</a:t>
            </a:r>
            <a:endParaRPr lang="en-US" sz="2400" dirty="0"/>
          </a:p>
        </p:txBody>
      </p:sp>
      <p:pic>
        <p:nvPicPr>
          <p:cNvPr id="5" name="Picture 4" descr="livereload-logo.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5490" y="1821054"/>
            <a:ext cx="1780540" cy="1780540"/>
          </a:xfrm>
          <a:prstGeom prst="rect">
            <a:avLst/>
          </a:prstGeom>
        </p:spPr>
      </p:pic>
    </p:spTree>
    <p:extLst>
      <p:ext uri="{BB962C8B-B14F-4D97-AF65-F5344CB8AC3E}">
        <p14:creationId xmlns:p14="http://schemas.microsoft.com/office/powerpoint/2010/main" val="394467701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chor="ctr">
            <a:normAutofit/>
          </a:bodyPr>
          <a:lstStyle/>
          <a:p>
            <a:pPr marL="0" indent="0" algn="ctr">
              <a:buNone/>
            </a:pPr>
            <a:r>
              <a:rPr lang="en-US" sz="4800" dirty="0" smtClean="0"/>
              <a:t>Auto-Configuration</a:t>
            </a:r>
            <a:endParaRPr lang="en-US" sz="4800" dirty="0"/>
          </a:p>
        </p:txBody>
      </p:sp>
    </p:spTree>
    <p:extLst>
      <p:ext uri="{BB962C8B-B14F-4D97-AF65-F5344CB8AC3E}">
        <p14:creationId xmlns:p14="http://schemas.microsoft.com/office/powerpoint/2010/main" val="253294556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Auto-Configuration</a:t>
            </a:r>
            <a:endParaRPr lang="en-US" dirty="0"/>
          </a:p>
        </p:txBody>
      </p:sp>
      <p:pic>
        <p:nvPicPr>
          <p:cNvPr id="4" name="Picture 3"/>
          <p:cNvPicPr>
            <a:picLocks noChangeAspect="1"/>
          </p:cNvPicPr>
          <p:nvPr/>
        </p:nvPicPr>
        <p:blipFill>
          <a:blip r:embed="rId2"/>
          <a:stretch>
            <a:fillRect/>
          </a:stretch>
        </p:blipFill>
        <p:spPr>
          <a:xfrm>
            <a:off x="6444442" y="2711418"/>
            <a:ext cx="1045680" cy="1045678"/>
          </a:xfrm>
          <a:prstGeom prst="rect">
            <a:avLst/>
          </a:prstGeom>
        </p:spPr>
      </p:pic>
      <p:sp>
        <p:nvSpPr>
          <p:cNvPr id="5" name="Rectangle 4"/>
          <p:cNvSpPr/>
          <p:nvPr/>
        </p:nvSpPr>
        <p:spPr>
          <a:xfrm>
            <a:off x="96762" y="1536094"/>
            <a:ext cx="4620381" cy="2978172"/>
          </a:xfrm>
          <a:prstGeom prst="rect">
            <a:avLst/>
          </a:prstGeom>
          <a:solidFill>
            <a:schemeClr val="bg2">
              <a:lumMod val="5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17714" y="1672681"/>
            <a:ext cx="4378475" cy="1060840"/>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200" dirty="0" smtClean="0"/>
              <a:t>Application Context</a:t>
            </a:r>
            <a:endParaRPr lang="en-US" sz="1200" dirty="0"/>
          </a:p>
        </p:txBody>
      </p:sp>
      <p:sp>
        <p:nvSpPr>
          <p:cNvPr id="10" name="Rectangle 9"/>
          <p:cNvSpPr/>
          <p:nvPr/>
        </p:nvSpPr>
        <p:spPr>
          <a:xfrm>
            <a:off x="217714" y="2895607"/>
            <a:ext cx="4378476" cy="696686"/>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200" dirty="0" smtClean="0"/>
              <a:t>Application Code</a:t>
            </a:r>
            <a:endParaRPr lang="en-US" sz="1200" dirty="0"/>
          </a:p>
        </p:txBody>
      </p:sp>
      <p:sp>
        <p:nvSpPr>
          <p:cNvPr id="11" name="Rectangular Callout 10"/>
          <p:cNvSpPr/>
          <p:nvPr/>
        </p:nvSpPr>
        <p:spPr>
          <a:xfrm>
            <a:off x="5565403" y="1536094"/>
            <a:ext cx="1196678" cy="504688"/>
          </a:xfrm>
          <a:prstGeom prst="wedgeRectCallout">
            <a:avLst>
              <a:gd name="adj1" fmla="val 43853"/>
              <a:gd name="adj2" fmla="val 145831"/>
            </a:avLst>
          </a:prstGeom>
          <a:solidFill>
            <a:schemeClr val="tx1">
              <a:lumMod val="75000"/>
              <a:lumOff val="2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Y</a:t>
            </a:r>
            <a:r>
              <a:rPr lang="en-US" sz="1000" dirty="0" smtClean="0"/>
              <a:t>ou have </a:t>
            </a:r>
            <a:r>
              <a:rPr lang="en-US" sz="1000" dirty="0" smtClean="0">
                <a:latin typeface="Courier"/>
                <a:cs typeface="Courier"/>
              </a:rPr>
              <a:t>H2</a:t>
            </a:r>
            <a:r>
              <a:rPr lang="en-US" sz="1000" dirty="0" smtClean="0"/>
              <a:t> in the </a:t>
            </a:r>
            <a:r>
              <a:rPr lang="en-US" sz="1000" dirty="0" err="1" smtClean="0">
                <a:latin typeface="Courier"/>
                <a:cs typeface="Courier"/>
              </a:rPr>
              <a:t>classpath</a:t>
            </a:r>
            <a:endParaRPr lang="en-US" sz="1000" dirty="0">
              <a:latin typeface="Courier"/>
              <a:cs typeface="Courier"/>
            </a:endParaRPr>
          </a:p>
        </p:txBody>
      </p:sp>
      <p:sp>
        <p:nvSpPr>
          <p:cNvPr id="12" name="Rectangular Callout 11"/>
          <p:cNvSpPr/>
          <p:nvPr/>
        </p:nvSpPr>
        <p:spPr>
          <a:xfrm>
            <a:off x="4838107" y="2225521"/>
            <a:ext cx="1313543" cy="895050"/>
          </a:xfrm>
          <a:prstGeom prst="wedgeRectCallout">
            <a:avLst>
              <a:gd name="adj1" fmla="val 77276"/>
              <a:gd name="adj2" fmla="val 42758"/>
            </a:avLst>
          </a:prstGeom>
          <a:solidFill>
            <a:schemeClr val="tx1">
              <a:lumMod val="75000"/>
              <a:lumOff val="2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You don’t have database connection beans configured manually</a:t>
            </a:r>
            <a:endParaRPr lang="en-US" sz="1000" dirty="0"/>
          </a:p>
        </p:txBody>
      </p:sp>
      <p:sp>
        <p:nvSpPr>
          <p:cNvPr id="13" name="Rectangular Callout 12"/>
          <p:cNvSpPr/>
          <p:nvPr/>
        </p:nvSpPr>
        <p:spPr>
          <a:xfrm>
            <a:off x="4838107" y="3234257"/>
            <a:ext cx="1313543" cy="716072"/>
          </a:xfrm>
          <a:prstGeom prst="wedgeRectCallout">
            <a:avLst>
              <a:gd name="adj1" fmla="val 71751"/>
              <a:gd name="adj2" fmla="val -33361"/>
            </a:avLst>
          </a:prstGeom>
          <a:solidFill>
            <a:schemeClr val="tx1">
              <a:lumMod val="75000"/>
              <a:lumOff val="2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Let me auto-configure </a:t>
            </a:r>
            <a:r>
              <a:rPr lang="en-US" sz="1000" dirty="0" smtClean="0">
                <a:latin typeface="Courier"/>
                <a:cs typeface="Courier"/>
              </a:rPr>
              <a:t>H2 </a:t>
            </a:r>
            <a:r>
              <a:rPr lang="en-US" sz="1000" dirty="0" err="1" smtClean="0">
                <a:latin typeface="Courier"/>
                <a:cs typeface="Courier"/>
              </a:rPr>
              <a:t>datasource</a:t>
            </a:r>
            <a:r>
              <a:rPr lang="en-US" sz="1000" dirty="0" smtClean="0">
                <a:latin typeface="Courier"/>
                <a:cs typeface="Courier"/>
              </a:rPr>
              <a:t> </a:t>
            </a:r>
            <a:r>
              <a:rPr lang="en-US" sz="1000" dirty="0" smtClean="0"/>
              <a:t>and </a:t>
            </a:r>
            <a:r>
              <a:rPr lang="en-US" sz="1000" dirty="0" err="1" smtClean="0">
                <a:latin typeface="Courier"/>
                <a:cs typeface="Courier"/>
              </a:rPr>
              <a:t>JdbcTemplate</a:t>
            </a:r>
            <a:endParaRPr lang="en-US" sz="1000" dirty="0">
              <a:latin typeface="Courier"/>
              <a:cs typeface="Courier"/>
            </a:endParaRPr>
          </a:p>
        </p:txBody>
      </p:sp>
      <p:sp>
        <p:nvSpPr>
          <p:cNvPr id="14" name="Rectangular Callout 13"/>
          <p:cNvSpPr/>
          <p:nvPr/>
        </p:nvSpPr>
        <p:spPr>
          <a:xfrm>
            <a:off x="7284507" y="1540933"/>
            <a:ext cx="1196678" cy="516783"/>
          </a:xfrm>
          <a:prstGeom prst="wedgeRectCallout">
            <a:avLst>
              <a:gd name="adj1" fmla="val -48904"/>
              <a:gd name="adj2" fmla="val 144941"/>
            </a:avLst>
          </a:prstGeom>
          <a:solidFill>
            <a:schemeClr val="accent6">
              <a:lumMod val="7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Y</a:t>
            </a:r>
            <a:r>
              <a:rPr lang="en-US" sz="1000" dirty="0" smtClean="0"/>
              <a:t>ou have </a:t>
            </a:r>
            <a:r>
              <a:rPr lang="en-US" sz="1000" dirty="0" err="1" smtClean="0">
                <a:latin typeface="Courier"/>
                <a:cs typeface="Courier"/>
              </a:rPr>
              <a:t>Thymeleaf</a:t>
            </a:r>
            <a:r>
              <a:rPr lang="en-US" sz="1000" dirty="0" smtClean="0"/>
              <a:t> in the </a:t>
            </a:r>
            <a:r>
              <a:rPr lang="en-US" sz="1000" dirty="0" err="1" smtClean="0">
                <a:latin typeface="Courier"/>
                <a:cs typeface="Courier"/>
              </a:rPr>
              <a:t>classpath</a:t>
            </a:r>
            <a:endParaRPr lang="en-US" sz="1000" dirty="0">
              <a:latin typeface="Courier"/>
              <a:cs typeface="Courier"/>
            </a:endParaRPr>
          </a:p>
        </p:txBody>
      </p:sp>
      <p:sp>
        <p:nvSpPr>
          <p:cNvPr id="15" name="Rectangular Callout 14"/>
          <p:cNvSpPr/>
          <p:nvPr/>
        </p:nvSpPr>
        <p:spPr>
          <a:xfrm>
            <a:off x="7717412" y="2662974"/>
            <a:ext cx="1313543" cy="1287356"/>
          </a:xfrm>
          <a:prstGeom prst="wedgeRectCallout">
            <a:avLst>
              <a:gd name="adj1" fmla="val -67292"/>
              <a:gd name="adj2" fmla="val 7037"/>
            </a:avLst>
          </a:prstGeom>
          <a:solidFill>
            <a:schemeClr val="accent6">
              <a:lumMod val="7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Let me auto-configure a </a:t>
            </a:r>
            <a:r>
              <a:rPr lang="en-US" sz="1000" dirty="0" err="1" smtClean="0">
                <a:latin typeface="Courier"/>
                <a:cs typeface="Courier"/>
              </a:rPr>
              <a:t>Thymeleaf</a:t>
            </a:r>
            <a:r>
              <a:rPr lang="en-US" sz="1000" dirty="0" smtClean="0">
                <a:latin typeface="Courier"/>
                <a:cs typeface="Courier"/>
              </a:rPr>
              <a:t> template resolver, view resolver, </a:t>
            </a:r>
            <a:r>
              <a:rPr lang="en-US" sz="1000" dirty="0" smtClean="0">
                <a:cs typeface="Courier"/>
              </a:rPr>
              <a:t>and</a:t>
            </a:r>
            <a:r>
              <a:rPr lang="en-US" sz="1000" dirty="0" smtClean="0">
                <a:latin typeface="Courier"/>
                <a:cs typeface="Courier"/>
              </a:rPr>
              <a:t> template engine</a:t>
            </a:r>
            <a:endParaRPr lang="en-US" sz="1000" dirty="0">
              <a:latin typeface="Courier"/>
              <a:cs typeface="Courier"/>
            </a:endParaRPr>
          </a:p>
        </p:txBody>
      </p:sp>
      <p:sp>
        <p:nvSpPr>
          <p:cNvPr id="23" name="Rectangle 22"/>
          <p:cNvSpPr/>
          <p:nvPr/>
        </p:nvSpPr>
        <p:spPr>
          <a:xfrm>
            <a:off x="407609" y="2225520"/>
            <a:ext cx="1061962" cy="437453"/>
          </a:xfrm>
          <a:prstGeom prst="rect">
            <a:avLst/>
          </a:prstGeom>
          <a:solidFill>
            <a:schemeClr val="accent6">
              <a:lumMod val="7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latin typeface="Courier"/>
                <a:cs typeface="Courier"/>
              </a:rPr>
              <a:t>t</a:t>
            </a:r>
            <a:r>
              <a:rPr lang="en-US" sz="1000" dirty="0" smtClean="0">
                <a:latin typeface="Courier"/>
                <a:cs typeface="Courier"/>
              </a:rPr>
              <a:t>emplate resolver</a:t>
            </a:r>
            <a:endParaRPr lang="en-US" sz="1000" dirty="0">
              <a:latin typeface="Courier"/>
              <a:cs typeface="Courier"/>
            </a:endParaRPr>
          </a:p>
        </p:txBody>
      </p:sp>
      <p:sp>
        <p:nvSpPr>
          <p:cNvPr id="24" name="Rectangle 23"/>
          <p:cNvSpPr/>
          <p:nvPr/>
        </p:nvSpPr>
        <p:spPr>
          <a:xfrm>
            <a:off x="1853002" y="2225520"/>
            <a:ext cx="1061962" cy="437453"/>
          </a:xfrm>
          <a:prstGeom prst="rect">
            <a:avLst/>
          </a:prstGeom>
          <a:solidFill>
            <a:schemeClr val="accent6">
              <a:lumMod val="7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latin typeface="Courier"/>
                <a:cs typeface="Courier"/>
              </a:rPr>
              <a:t>view resolver</a:t>
            </a:r>
            <a:endParaRPr lang="en-US" sz="1000" dirty="0">
              <a:latin typeface="Courier"/>
              <a:cs typeface="Courier"/>
            </a:endParaRPr>
          </a:p>
        </p:txBody>
      </p:sp>
      <p:sp>
        <p:nvSpPr>
          <p:cNvPr id="25" name="Rectangle 24"/>
          <p:cNvSpPr/>
          <p:nvPr/>
        </p:nvSpPr>
        <p:spPr>
          <a:xfrm>
            <a:off x="3289909" y="2233566"/>
            <a:ext cx="1061962" cy="437453"/>
          </a:xfrm>
          <a:prstGeom prst="rect">
            <a:avLst/>
          </a:prstGeom>
          <a:solidFill>
            <a:schemeClr val="accent6">
              <a:lumMod val="7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latin typeface="Courier"/>
                <a:cs typeface="Courier"/>
              </a:rPr>
              <a:t>t</a:t>
            </a:r>
            <a:r>
              <a:rPr lang="en-US" sz="1000" dirty="0" smtClean="0">
                <a:latin typeface="Courier"/>
                <a:cs typeface="Courier"/>
              </a:rPr>
              <a:t>emplate engine</a:t>
            </a:r>
            <a:endParaRPr lang="en-US" sz="1000" dirty="0">
              <a:latin typeface="Courier"/>
              <a:cs typeface="Courier"/>
            </a:endParaRPr>
          </a:p>
        </p:txBody>
      </p:sp>
      <p:sp>
        <p:nvSpPr>
          <p:cNvPr id="26" name="Rectangle 25"/>
          <p:cNvSpPr/>
          <p:nvPr/>
        </p:nvSpPr>
        <p:spPr>
          <a:xfrm>
            <a:off x="1848167" y="1736885"/>
            <a:ext cx="1061962" cy="437453"/>
          </a:xfrm>
          <a:prstGeom prst="rect">
            <a:avLst/>
          </a:prstGeom>
          <a:solidFill>
            <a:schemeClr val="tx1">
              <a:lumMod val="75000"/>
              <a:lumOff val="2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latin typeface="Courier"/>
                <a:cs typeface="Courier"/>
              </a:rPr>
              <a:t>H2 </a:t>
            </a:r>
            <a:r>
              <a:rPr lang="en-US" sz="1000" dirty="0" err="1" smtClean="0">
                <a:latin typeface="Courier"/>
                <a:cs typeface="Courier"/>
              </a:rPr>
              <a:t>datasource</a:t>
            </a:r>
            <a:endParaRPr lang="en-US" sz="1000" dirty="0">
              <a:latin typeface="Courier"/>
              <a:cs typeface="Courier"/>
            </a:endParaRPr>
          </a:p>
        </p:txBody>
      </p:sp>
      <p:sp>
        <p:nvSpPr>
          <p:cNvPr id="27" name="Rectangle 26"/>
          <p:cNvSpPr/>
          <p:nvPr/>
        </p:nvSpPr>
        <p:spPr>
          <a:xfrm>
            <a:off x="3289909" y="1739687"/>
            <a:ext cx="1061962" cy="437453"/>
          </a:xfrm>
          <a:prstGeom prst="rect">
            <a:avLst/>
          </a:prstGeom>
          <a:solidFill>
            <a:schemeClr val="tx1">
              <a:lumMod val="75000"/>
              <a:lumOff val="2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smtClean="0">
                <a:latin typeface="Courier"/>
                <a:cs typeface="Courier"/>
              </a:rPr>
              <a:t>Jdbc</a:t>
            </a:r>
            <a:endParaRPr lang="en-US" sz="1000" dirty="0" smtClean="0">
              <a:latin typeface="Courier"/>
              <a:cs typeface="Courier"/>
            </a:endParaRPr>
          </a:p>
          <a:p>
            <a:pPr algn="ctr"/>
            <a:r>
              <a:rPr lang="en-US" sz="1000" dirty="0" smtClean="0">
                <a:latin typeface="Courier"/>
                <a:cs typeface="Courier"/>
              </a:rPr>
              <a:t>Template</a:t>
            </a:r>
            <a:endParaRPr lang="en-US" sz="1000" dirty="0">
              <a:latin typeface="Courier"/>
              <a:cs typeface="Courier"/>
            </a:endParaRPr>
          </a:p>
        </p:txBody>
      </p:sp>
      <p:sp>
        <p:nvSpPr>
          <p:cNvPr id="3" name="Rectangle 2"/>
          <p:cNvSpPr/>
          <p:nvPr/>
        </p:nvSpPr>
        <p:spPr>
          <a:xfrm>
            <a:off x="96762" y="894602"/>
            <a:ext cx="8934193" cy="369332"/>
          </a:xfrm>
          <a:prstGeom prst="rect">
            <a:avLst/>
          </a:prstGeom>
        </p:spPr>
        <p:txBody>
          <a:bodyPr wrap="square" anchor="ctr">
            <a:spAutoFit/>
          </a:bodyPr>
          <a:lstStyle/>
          <a:p>
            <a:pPr algn="ctr"/>
            <a:r>
              <a:rPr lang="en-US" dirty="0">
                <a:solidFill>
                  <a:schemeClr val="bg1"/>
                </a:solidFill>
              </a:rPr>
              <a:t>Automatically configures application based on the </a:t>
            </a:r>
            <a:r>
              <a:rPr lang="en-US" dirty="0" err="1">
                <a:solidFill>
                  <a:schemeClr val="bg1"/>
                </a:solidFill>
                <a:latin typeface="Courier"/>
                <a:cs typeface="Courier"/>
              </a:rPr>
              <a:t>classpath</a:t>
            </a:r>
            <a:endParaRPr lang="en-US" dirty="0">
              <a:solidFill>
                <a:schemeClr val="bg1"/>
              </a:solidFill>
              <a:latin typeface="Courier"/>
              <a:cs typeface="Courier"/>
            </a:endParaRPr>
          </a:p>
        </p:txBody>
      </p:sp>
      <p:grpSp>
        <p:nvGrpSpPr>
          <p:cNvPr id="18" name="Group 17"/>
          <p:cNvGrpSpPr/>
          <p:nvPr/>
        </p:nvGrpSpPr>
        <p:grpSpPr>
          <a:xfrm>
            <a:off x="217715" y="3749528"/>
            <a:ext cx="4378476" cy="604755"/>
            <a:chOff x="217715" y="3749528"/>
            <a:chExt cx="4378476" cy="604755"/>
          </a:xfrm>
        </p:grpSpPr>
        <p:sp>
          <p:nvSpPr>
            <p:cNvPr id="6" name="Rectangle 5"/>
            <p:cNvSpPr/>
            <p:nvPr/>
          </p:nvSpPr>
          <p:spPr>
            <a:xfrm>
              <a:off x="217715" y="3749528"/>
              <a:ext cx="4378476" cy="604755"/>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err="1">
                  <a:latin typeface="Courier"/>
                  <a:cs typeface="Courier"/>
                </a:rPr>
                <a:t>c</a:t>
              </a:r>
              <a:r>
                <a:rPr lang="en-US" sz="1400" dirty="0" err="1" smtClean="0">
                  <a:latin typeface="Courier"/>
                  <a:cs typeface="Courier"/>
                </a:rPr>
                <a:t>lasspath</a:t>
              </a:r>
              <a:endParaRPr lang="en-US" sz="1400" dirty="0" smtClean="0">
                <a:latin typeface="Courier"/>
                <a:cs typeface="Courier"/>
              </a:endParaRPr>
            </a:p>
            <a:p>
              <a:r>
                <a:rPr lang="en-US" sz="1400" dirty="0" smtClean="0">
                  <a:latin typeface="Courier"/>
                  <a:cs typeface="Courier"/>
                </a:rPr>
                <a:t>jars</a:t>
              </a:r>
              <a:endParaRPr lang="en-US" sz="1400" dirty="0">
                <a:latin typeface="Courier"/>
                <a:cs typeface="Courier"/>
              </a:endParaRPr>
            </a:p>
          </p:txBody>
        </p:sp>
        <p:pic>
          <p:nvPicPr>
            <p:cNvPr id="8" name="Picture 7"/>
            <p:cNvPicPr>
              <a:picLocks noChangeAspect="1"/>
            </p:cNvPicPr>
            <p:nvPr/>
          </p:nvPicPr>
          <p:blipFill>
            <a:blip r:embed="rId3"/>
            <a:stretch>
              <a:fillRect/>
            </a:stretch>
          </p:blipFill>
          <p:spPr>
            <a:xfrm>
              <a:off x="1628035" y="3801227"/>
              <a:ext cx="609600" cy="510126"/>
            </a:xfrm>
            <a:prstGeom prst="rect">
              <a:avLst/>
            </a:prstGeom>
          </p:spPr>
        </p:pic>
        <p:pic>
          <p:nvPicPr>
            <p:cNvPr id="16" name="Picture 15"/>
            <p:cNvPicPr>
              <a:picLocks noChangeAspect="1"/>
            </p:cNvPicPr>
            <p:nvPr/>
          </p:nvPicPr>
          <p:blipFill>
            <a:blip r:embed="rId4"/>
            <a:stretch>
              <a:fillRect/>
            </a:stretch>
          </p:blipFill>
          <p:spPr>
            <a:xfrm>
              <a:off x="2520648" y="3801227"/>
              <a:ext cx="2027161" cy="485933"/>
            </a:xfrm>
            <a:prstGeom prst="rect">
              <a:avLst/>
            </a:prstGeom>
          </p:spPr>
        </p:pic>
      </p:grpSp>
    </p:spTree>
    <p:extLst>
      <p:ext uri="{BB962C8B-B14F-4D97-AF65-F5344CB8AC3E}">
        <p14:creationId xmlns:p14="http://schemas.microsoft.com/office/powerpoint/2010/main" val="28451859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blinds(horizontal)">
                                      <p:cBhvr>
                                        <p:cTn id="17" dur="500"/>
                                        <p:tgtEl>
                                          <p:spTgt spid="26"/>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blinds(horizontal)">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blinds(horizontal)">
                                      <p:cBhvr>
                                        <p:cTn id="33" dur="500"/>
                                        <p:tgtEl>
                                          <p:spTgt spid="23"/>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blinds(horizontal)">
                                      <p:cBhvr>
                                        <p:cTn id="36" dur="500"/>
                                        <p:tgtEl>
                                          <p:spTgt spid="24"/>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blinds(horizontal)">
                                      <p:cBhvr>
                                        <p:cTn id="3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23" grpId="0" animBg="1"/>
      <p:bldP spid="24" grpId="0" animBg="1"/>
      <p:bldP spid="25" grpId="0" animBg="1"/>
      <p:bldP spid="26" grpId="0" animBg="1"/>
      <p:bldP spid="27"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Explicitly exclude Auto-Configuration</a:t>
            </a:r>
            <a:endParaRPr lang="en-US" dirty="0"/>
          </a:p>
        </p:txBody>
      </p:sp>
      <p:pic>
        <p:nvPicPr>
          <p:cNvPr id="4" name="Picture 3"/>
          <p:cNvPicPr>
            <a:picLocks noChangeAspect="1"/>
          </p:cNvPicPr>
          <p:nvPr/>
        </p:nvPicPr>
        <p:blipFill>
          <a:blip r:embed="rId2"/>
          <a:stretch>
            <a:fillRect/>
          </a:stretch>
        </p:blipFill>
        <p:spPr>
          <a:xfrm>
            <a:off x="6444442" y="2711418"/>
            <a:ext cx="1045680" cy="1045678"/>
          </a:xfrm>
          <a:prstGeom prst="rect">
            <a:avLst/>
          </a:prstGeom>
        </p:spPr>
      </p:pic>
      <p:sp>
        <p:nvSpPr>
          <p:cNvPr id="5" name="Rectangle 4"/>
          <p:cNvSpPr/>
          <p:nvPr/>
        </p:nvSpPr>
        <p:spPr>
          <a:xfrm>
            <a:off x="96762" y="1536094"/>
            <a:ext cx="4620381" cy="2978172"/>
          </a:xfrm>
          <a:prstGeom prst="rect">
            <a:avLst/>
          </a:prstGeom>
          <a:solidFill>
            <a:schemeClr val="bg2">
              <a:lumMod val="5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17714" y="1672681"/>
            <a:ext cx="4378475" cy="1060840"/>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200" dirty="0" smtClean="0"/>
              <a:t>Application Context</a:t>
            </a:r>
            <a:endParaRPr lang="en-US" sz="1200" dirty="0"/>
          </a:p>
        </p:txBody>
      </p:sp>
      <p:sp>
        <p:nvSpPr>
          <p:cNvPr id="10" name="Rectangle 9"/>
          <p:cNvSpPr/>
          <p:nvPr/>
        </p:nvSpPr>
        <p:spPr>
          <a:xfrm>
            <a:off x="217714" y="2895607"/>
            <a:ext cx="4378476" cy="696686"/>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200" dirty="0" smtClean="0"/>
              <a:t>Application Code</a:t>
            </a:r>
          </a:p>
          <a:p>
            <a:r>
              <a:rPr lang="en-US" sz="1200" i="1" dirty="0">
                <a:latin typeface="Courier"/>
                <a:cs typeface="Courier"/>
              </a:rPr>
              <a:t>@</a:t>
            </a:r>
            <a:r>
              <a:rPr lang="en-US" sz="1200" i="1" dirty="0" err="1">
                <a:latin typeface="Courier"/>
                <a:cs typeface="Courier"/>
              </a:rPr>
              <a:t>EnableAutoConfiguration</a:t>
            </a:r>
            <a:r>
              <a:rPr lang="en-US" sz="1200" i="1" dirty="0">
                <a:latin typeface="Courier"/>
                <a:cs typeface="Courier"/>
              </a:rPr>
              <a:t>(exclude</a:t>
            </a:r>
            <a:r>
              <a:rPr lang="en-US" sz="1200" i="1" dirty="0" smtClean="0">
                <a:latin typeface="Courier"/>
                <a:cs typeface="Courier"/>
              </a:rPr>
              <a:t>=</a:t>
            </a:r>
          </a:p>
          <a:p>
            <a:r>
              <a:rPr lang="en-US" sz="1200" i="1" dirty="0" smtClean="0">
                <a:latin typeface="Courier"/>
                <a:cs typeface="Courier"/>
              </a:rPr>
              <a:t>{</a:t>
            </a:r>
            <a:r>
              <a:rPr lang="en-US" sz="1200" i="1" dirty="0" err="1">
                <a:latin typeface="Courier"/>
                <a:cs typeface="Courier"/>
              </a:rPr>
              <a:t>DataSourceAutoConfiguration.class</a:t>
            </a:r>
            <a:r>
              <a:rPr lang="en-US" sz="1200" i="1" dirty="0">
                <a:latin typeface="Courier"/>
                <a:cs typeface="Courier"/>
              </a:rPr>
              <a:t>})</a:t>
            </a:r>
            <a:endParaRPr lang="en-US" sz="1200" dirty="0"/>
          </a:p>
        </p:txBody>
      </p:sp>
      <p:sp>
        <p:nvSpPr>
          <p:cNvPr id="11" name="Rectangular Callout 10"/>
          <p:cNvSpPr/>
          <p:nvPr/>
        </p:nvSpPr>
        <p:spPr>
          <a:xfrm>
            <a:off x="5565403" y="1536094"/>
            <a:ext cx="1196678" cy="504688"/>
          </a:xfrm>
          <a:prstGeom prst="wedgeRectCallout">
            <a:avLst>
              <a:gd name="adj1" fmla="val 43853"/>
              <a:gd name="adj2" fmla="val 145831"/>
            </a:avLst>
          </a:prstGeom>
          <a:solidFill>
            <a:schemeClr val="tx1">
              <a:lumMod val="75000"/>
              <a:lumOff val="2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Y</a:t>
            </a:r>
            <a:r>
              <a:rPr lang="en-US" sz="1000" dirty="0" smtClean="0"/>
              <a:t>ou have </a:t>
            </a:r>
            <a:r>
              <a:rPr lang="en-US" sz="1000" dirty="0" smtClean="0">
                <a:latin typeface="Courier"/>
                <a:cs typeface="Courier"/>
              </a:rPr>
              <a:t>H2</a:t>
            </a:r>
            <a:r>
              <a:rPr lang="en-US" sz="1000" dirty="0" smtClean="0"/>
              <a:t> in your </a:t>
            </a:r>
            <a:r>
              <a:rPr lang="en-US" sz="1000" dirty="0" err="1" smtClean="0">
                <a:latin typeface="Courier"/>
                <a:cs typeface="Courier"/>
              </a:rPr>
              <a:t>classpath</a:t>
            </a:r>
            <a:endParaRPr lang="en-US" sz="1000" dirty="0">
              <a:latin typeface="Courier"/>
              <a:cs typeface="Courier"/>
            </a:endParaRPr>
          </a:p>
        </p:txBody>
      </p:sp>
      <p:sp>
        <p:nvSpPr>
          <p:cNvPr id="12" name="Rectangular Callout 11"/>
          <p:cNvSpPr/>
          <p:nvPr/>
        </p:nvSpPr>
        <p:spPr>
          <a:xfrm>
            <a:off x="4838107" y="2225521"/>
            <a:ext cx="1313543" cy="895050"/>
          </a:xfrm>
          <a:prstGeom prst="wedgeRectCallout">
            <a:avLst>
              <a:gd name="adj1" fmla="val 77276"/>
              <a:gd name="adj2" fmla="val 42758"/>
            </a:avLst>
          </a:prstGeom>
          <a:solidFill>
            <a:schemeClr val="tx1">
              <a:lumMod val="75000"/>
              <a:lumOff val="2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You want to explicitly exclude auto-configuration of the </a:t>
            </a:r>
            <a:r>
              <a:rPr lang="en-US" sz="1000" dirty="0" err="1" smtClean="0">
                <a:latin typeface="Courier"/>
                <a:cs typeface="Courier"/>
              </a:rPr>
              <a:t>DataSoure</a:t>
            </a:r>
            <a:endParaRPr lang="en-US" sz="1000" dirty="0">
              <a:latin typeface="Courier"/>
              <a:cs typeface="Courier"/>
            </a:endParaRPr>
          </a:p>
        </p:txBody>
      </p:sp>
      <p:sp>
        <p:nvSpPr>
          <p:cNvPr id="13" name="Rectangular Callout 12"/>
          <p:cNvSpPr/>
          <p:nvPr/>
        </p:nvSpPr>
        <p:spPr>
          <a:xfrm>
            <a:off x="4838107" y="3234257"/>
            <a:ext cx="1313543" cy="716072"/>
          </a:xfrm>
          <a:prstGeom prst="wedgeRectCallout">
            <a:avLst>
              <a:gd name="adj1" fmla="val 71751"/>
              <a:gd name="adj2" fmla="val -33361"/>
            </a:avLst>
          </a:prstGeom>
          <a:solidFill>
            <a:schemeClr val="tx1">
              <a:lumMod val="75000"/>
              <a:lumOff val="2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I’ll step aside.</a:t>
            </a:r>
            <a:endParaRPr lang="en-US" sz="1000" dirty="0">
              <a:latin typeface="Courier"/>
              <a:cs typeface="Courier"/>
            </a:endParaRPr>
          </a:p>
        </p:txBody>
      </p:sp>
      <p:sp>
        <p:nvSpPr>
          <p:cNvPr id="14" name="Rectangular Callout 13"/>
          <p:cNvSpPr/>
          <p:nvPr/>
        </p:nvSpPr>
        <p:spPr>
          <a:xfrm>
            <a:off x="7284507" y="1540933"/>
            <a:ext cx="1196678" cy="516783"/>
          </a:xfrm>
          <a:prstGeom prst="wedgeRectCallout">
            <a:avLst>
              <a:gd name="adj1" fmla="val -48904"/>
              <a:gd name="adj2" fmla="val 144941"/>
            </a:avLst>
          </a:prstGeom>
          <a:solidFill>
            <a:schemeClr val="accent6">
              <a:lumMod val="7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Y</a:t>
            </a:r>
            <a:r>
              <a:rPr lang="en-US" sz="1000" dirty="0" smtClean="0"/>
              <a:t>ou have </a:t>
            </a:r>
            <a:r>
              <a:rPr lang="en-US" sz="1000" dirty="0" err="1" smtClean="0">
                <a:latin typeface="Courier"/>
                <a:cs typeface="Courier"/>
              </a:rPr>
              <a:t>Thymeleaf</a:t>
            </a:r>
            <a:r>
              <a:rPr lang="en-US" sz="1000" dirty="0" smtClean="0"/>
              <a:t> in your </a:t>
            </a:r>
            <a:r>
              <a:rPr lang="en-US" sz="1000" dirty="0" err="1" smtClean="0">
                <a:latin typeface="Courier"/>
                <a:cs typeface="Courier"/>
              </a:rPr>
              <a:t>classpath</a:t>
            </a:r>
            <a:endParaRPr lang="en-US" sz="1000" dirty="0">
              <a:latin typeface="Courier"/>
              <a:cs typeface="Courier"/>
            </a:endParaRPr>
          </a:p>
        </p:txBody>
      </p:sp>
      <p:sp>
        <p:nvSpPr>
          <p:cNvPr id="15" name="Rectangular Callout 14"/>
          <p:cNvSpPr/>
          <p:nvPr/>
        </p:nvSpPr>
        <p:spPr>
          <a:xfrm>
            <a:off x="7717412" y="2662974"/>
            <a:ext cx="1313543" cy="1287356"/>
          </a:xfrm>
          <a:prstGeom prst="wedgeRectCallout">
            <a:avLst>
              <a:gd name="adj1" fmla="val -67292"/>
              <a:gd name="adj2" fmla="val 7037"/>
            </a:avLst>
          </a:prstGeom>
          <a:solidFill>
            <a:schemeClr val="accent6">
              <a:lumMod val="7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Let me auto-configure a </a:t>
            </a:r>
            <a:r>
              <a:rPr lang="en-US" sz="1000" dirty="0" err="1" smtClean="0">
                <a:latin typeface="Courier"/>
                <a:cs typeface="Courier"/>
              </a:rPr>
              <a:t>Thymeleaf</a:t>
            </a:r>
            <a:r>
              <a:rPr lang="en-US" sz="1000" dirty="0" smtClean="0">
                <a:latin typeface="Courier"/>
                <a:cs typeface="Courier"/>
              </a:rPr>
              <a:t> template resolver, view resolver, </a:t>
            </a:r>
            <a:r>
              <a:rPr lang="en-US" sz="1000" dirty="0" smtClean="0">
                <a:cs typeface="Courier"/>
              </a:rPr>
              <a:t>and</a:t>
            </a:r>
            <a:r>
              <a:rPr lang="en-US" sz="1000" dirty="0" smtClean="0">
                <a:latin typeface="Courier"/>
                <a:cs typeface="Courier"/>
              </a:rPr>
              <a:t> template engine</a:t>
            </a:r>
            <a:endParaRPr lang="en-US" sz="1000" dirty="0">
              <a:latin typeface="Courier"/>
              <a:cs typeface="Courier"/>
            </a:endParaRPr>
          </a:p>
        </p:txBody>
      </p:sp>
      <p:sp>
        <p:nvSpPr>
          <p:cNvPr id="23" name="Rectangle 22"/>
          <p:cNvSpPr/>
          <p:nvPr/>
        </p:nvSpPr>
        <p:spPr>
          <a:xfrm>
            <a:off x="407609" y="2225520"/>
            <a:ext cx="1061962" cy="437453"/>
          </a:xfrm>
          <a:prstGeom prst="rect">
            <a:avLst/>
          </a:prstGeom>
          <a:solidFill>
            <a:schemeClr val="accent6">
              <a:lumMod val="7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latin typeface="Courier"/>
                <a:cs typeface="Courier"/>
              </a:rPr>
              <a:t>t</a:t>
            </a:r>
            <a:r>
              <a:rPr lang="en-US" sz="1000" dirty="0" smtClean="0">
                <a:latin typeface="Courier"/>
                <a:cs typeface="Courier"/>
              </a:rPr>
              <a:t>emplate resolver</a:t>
            </a:r>
            <a:endParaRPr lang="en-US" sz="1000" dirty="0">
              <a:latin typeface="Courier"/>
              <a:cs typeface="Courier"/>
            </a:endParaRPr>
          </a:p>
        </p:txBody>
      </p:sp>
      <p:sp>
        <p:nvSpPr>
          <p:cNvPr id="24" name="Rectangle 23"/>
          <p:cNvSpPr/>
          <p:nvPr/>
        </p:nvSpPr>
        <p:spPr>
          <a:xfrm>
            <a:off x="1853002" y="2225520"/>
            <a:ext cx="1061962" cy="437453"/>
          </a:xfrm>
          <a:prstGeom prst="rect">
            <a:avLst/>
          </a:prstGeom>
          <a:solidFill>
            <a:schemeClr val="accent6">
              <a:lumMod val="7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latin typeface="Courier"/>
                <a:cs typeface="Courier"/>
              </a:rPr>
              <a:t>view resolver</a:t>
            </a:r>
            <a:endParaRPr lang="en-US" sz="1000" dirty="0">
              <a:latin typeface="Courier"/>
              <a:cs typeface="Courier"/>
            </a:endParaRPr>
          </a:p>
        </p:txBody>
      </p:sp>
      <p:sp>
        <p:nvSpPr>
          <p:cNvPr id="25" name="Rectangle 24"/>
          <p:cNvSpPr/>
          <p:nvPr/>
        </p:nvSpPr>
        <p:spPr>
          <a:xfrm>
            <a:off x="3289909" y="2233566"/>
            <a:ext cx="1061962" cy="437453"/>
          </a:xfrm>
          <a:prstGeom prst="rect">
            <a:avLst/>
          </a:prstGeom>
          <a:solidFill>
            <a:schemeClr val="accent6">
              <a:lumMod val="7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latin typeface="Courier"/>
                <a:cs typeface="Courier"/>
              </a:rPr>
              <a:t>t</a:t>
            </a:r>
            <a:r>
              <a:rPr lang="en-US" sz="1000" dirty="0" smtClean="0">
                <a:latin typeface="Courier"/>
                <a:cs typeface="Courier"/>
              </a:rPr>
              <a:t>emplate engine</a:t>
            </a:r>
            <a:endParaRPr lang="en-US" sz="1000" dirty="0">
              <a:latin typeface="Courier"/>
              <a:cs typeface="Courier"/>
            </a:endParaRPr>
          </a:p>
        </p:txBody>
      </p:sp>
      <p:grpSp>
        <p:nvGrpSpPr>
          <p:cNvPr id="19" name="Group 18"/>
          <p:cNvGrpSpPr/>
          <p:nvPr/>
        </p:nvGrpSpPr>
        <p:grpSpPr>
          <a:xfrm>
            <a:off x="217714" y="3749525"/>
            <a:ext cx="4378476" cy="604755"/>
            <a:chOff x="217715" y="3749528"/>
            <a:chExt cx="4378476" cy="604755"/>
          </a:xfrm>
        </p:grpSpPr>
        <p:sp>
          <p:nvSpPr>
            <p:cNvPr id="20" name="Rectangle 19"/>
            <p:cNvSpPr/>
            <p:nvPr/>
          </p:nvSpPr>
          <p:spPr>
            <a:xfrm>
              <a:off x="217715" y="3749528"/>
              <a:ext cx="4378476" cy="604755"/>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err="1">
                  <a:latin typeface="Courier"/>
                  <a:cs typeface="Courier"/>
                </a:rPr>
                <a:t>c</a:t>
              </a:r>
              <a:r>
                <a:rPr lang="en-US" sz="1400" dirty="0" err="1" smtClean="0">
                  <a:latin typeface="Courier"/>
                  <a:cs typeface="Courier"/>
                </a:rPr>
                <a:t>lasspath</a:t>
              </a:r>
              <a:endParaRPr lang="en-US" sz="1400" dirty="0">
                <a:latin typeface="Courier"/>
                <a:cs typeface="Courier"/>
              </a:endParaRPr>
            </a:p>
          </p:txBody>
        </p:sp>
        <p:pic>
          <p:nvPicPr>
            <p:cNvPr id="21" name="Picture 20"/>
            <p:cNvPicPr>
              <a:picLocks noChangeAspect="1"/>
            </p:cNvPicPr>
            <p:nvPr/>
          </p:nvPicPr>
          <p:blipFill>
            <a:blip r:embed="rId3"/>
            <a:stretch>
              <a:fillRect/>
            </a:stretch>
          </p:blipFill>
          <p:spPr>
            <a:xfrm>
              <a:off x="1628035" y="3801227"/>
              <a:ext cx="609600" cy="510126"/>
            </a:xfrm>
            <a:prstGeom prst="rect">
              <a:avLst/>
            </a:prstGeom>
          </p:spPr>
        </p:pic>
        <p:pic>
          <p:nvPicPr>
            <p:cNvPr id="22" name="Picture 21"/>
            <p:cNvPicPr>
              <a:picLocks noChangeAspect="1"/>
            </p:cNvPicPr>
            <p:nvPr/>
          </p:nvPicPr>
          <p:blipFill>
            <a:blip r:embed="rId4"/>
            <a:stretch>
              <a:fillRect/>
            </a:stretch>
          </p:blipFill>
          <p:spPr>
            <a:xfrm>
              <a:off x="2520648" y="3801227"/>
              <a:ext cx="2027161" cy="485933"/>
            </a:xfrm>
            <a:prstGeom prst="rect">
              <a:avLst/>
            </a:prstGeom>
          </p:spPr>
        </p:pic>
      </p:grpSp>
    </p:spTree>
    <p:extLst>
      <p:ext uri="{BB962C8B-B14F-4D97-AF65-F5344CB8AC3E}">
        <p14:creationId xmlns:p14="http://schemas.microsoft.com/office/powerpoint/2010/main" val="241670832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blinds(horizontal)">
                                      <p:cBhvr>
                                        <p:cTn id="25" dur="500"/>
                                        <p:tgtEl>
                                          <p:spTgt spid="23"/>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blinds(horizontal)">
                                      <p:cBhvr>
                                        <p:cTn id="28" dur="500"/>
                                        <p:tgtEl>
                                          <p:spTgt spid="24"/>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blinds(horizontal)">
                                      <p:cBhvr>
                                        <p:cTn id="3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23" grpId="0" animBg="1"/>
      <p:bldP spid="24" grpId="0" animBg="1"/>
      <p:bldP spid="25"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Fine Tuning Auto-Configuration</a:t>
            </a:r>
            <a:endParaRPr lang="en-US" dirty="0"/>
          </a:p>
        </p:txBody>
      </p:sp>
      <p:sp>
        <p:nvSpPr>
          <p:cNvPr id="3" name="Content Placeholder 2"/>
          <p:cNvSpPr>
            <a:spLocks noGrp="1"/>
          </p:cNvSpPr>
          <p:nvPr>
            <p:ph sz="quarter" idx="10"/>
          </p:nvPr>
        </p:nvSpPr>
        <p:spPr/>
        <p:txBody>
          <a:bodyPr>
            <a:normAutofit/>
          </a:bodyPr>
          <a:lstStyle/>
          <a:p>
            <a:pPr marL="0" indent="0">
              <a:buNone/>
            </a:pPr>
            <a:endParaRPr lang="en-US" sz="2500" dirty="0" smtClean="0"/>
          </a:p>
          <a:p>
            <a:pPr marL="0" indent="0">
              <a:buNone/>
            </a:pPr>
            <a:endParaRPr lang="en-US" sz="2500" dirty="0"/>
          </a:p>
        </p:txBody>
      </p:sp>
      <p:sp>
        <p:nvSpPr>
          <p:cNvPr id="9" name="TextBox 8"/>
          <p:cNvSpPr txBox="1"/>
          <p:nvPr/>
        </p:nvSpPr>
        <p:spPr>
          <a:xfrm>
            <a:off x="457199" y="1471284"/>
            <a:ext cx="4663441" cy="2308324"/>
          </a:xfrm>
          <a:prstGeom prst="rect">
            <a:avLst/>
          </a:prstGeom>
          <a:noFill/>
        </p:spPr>
        <p:txBody>
          <a:bodyPr wrap="square" rtlCol="0" anchor="ctr">
            <a:spAutoFit/>
          </a:bodyPr>
          <a:lstStyle/>
          <a:p>
            <a:r>
              <a:rPr lang="en-US" sz="2600" dirty="0" smtClean="0">
                <a:solidFill>
                  <a:schemeClr val="bg1"/>
                </a:solidFill>
                <a:latin typeface="Arial"/>
                <a:cs typeface="Arial"/>
              </a:rPr>
              <a:t>Over 300 properties to tweak beans in a Boot application via</a:t>
            </a:r>
          </a:p>
          <a:p>
            <a:endParaRPr lang="en-US" sz="2600" dirty="0" smtClean="0">
              <a:solidFill>
                <a:schemeClr val="bg1"/>
              </a:solidFill>
              <a:latin typeface="Arial"/>
              <a:cs typeface="Arial"/>
            </a:endParaRPr>
          </a:p>
          <a:p>
            <a:pPr marL="742950" lvl="1" indent="-285750">
              <a:buFont typeface="Arial"/>
              <a:buChar char="•"/>
            </a:pPr>
            <a:r>
              <a:rPr lang="en-US" sz="2200" dirty="0" smtClean="0">
                <a:solidFill>
                  <a:schemeClr val="bg1"/>
                </a:solidFill>
                <a:latin typeface="Arial"/>
                <a:cs typeface="Arial"/>
              </a:rPr>
              <a:t>Command line arguments</a:t>
            </a:r>
          </a:p>
          <a:p>
            <a:pPr marL="742950" lvl="1" indent="-285750">
              <a:buFont typeface="Arial"/>
              <a:buChar char="•"/>
            </a:pPr>
            <a:r>
              <a:rPr lang="en-US" sz="2200" dirty="0" smtClean="0">
                <a:solidFill>
                  <a:schemeClr val="bg1"/>
                </a:solidFill>
                <a:latin typeface="Arial"/>
                <a:cs typeface="Arial"/>
              </a:rPr>
              <a:t>Environment variables</a:t>
            </a:r>
          </a:p>
          <a:p>
            <a:pPr marL="742950" lvl="1" indent="-285750">
              <a:buFont typeface="Arial"/>
              <a:buChar char="•"/>
            </a:pPr>
            <a:r>
              <a:rPr lang="en-US" sz="2200" dirty="0" smtClean="0">
                <a:solidFill>
                  <a:schemeClr val="bg1"/>
                </a:solidFill>
                <a:latin typeface="Courier"/>
                <a:cs typeface="Courier"/>
              </a:rPr>
              <a:t>.properties / .</a:t>
            </a:r>
            <a:r>
              <a:rPr lang="en-US" sz="2200" dirty="0" err="1" smtClean="0">
                <a:solidFill>
                  <a:schemeClr val="bg1"/>
                </a:solidFill>
                <a:latin typeface="Courier"/>
                <a:cs typeface="Courier"/>
              </a:rPr>
              <a:t>yml</a:t>
            </a:r>
            <a:r>
              <a:rPr lang="en-US" sz="2200" dirty="0" smtClean="0">
                <a:solidFill>
                  <a:schemeClr val="bg1"/>
                </a:solidFill>
                <a:latin typeface="Courier"/>
                <a:cs typeface="Courier"/>
              </a:rPr>
              <a:t> </a:t>
            </a:r>
            <a:r>
              <a:rPr lang="en-US" sz="2200" dirty="0" smtClean="0">
                <a:solidFill>
                  <a:schemeClr val="bg1"/>
                </a:solidFill>
                <a:latin typeface="Arial"/>
                <a:cs typeface="Arial"/>
              </a:rPr>
              <a:t>file </a:t>
            </a:r>
          </a:p>
        </p:txBody>
      </p:sp>
      <p:pic>
        <p:nvPicPr>
          <p:cNvPr id="4" name="Picture 3" descr="Screen Shot 2016-01-11 at 6.37.2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2824" y="988083"/>
            <a:ext cx="2993976" cy="3525450"/>
          </a:xfrm>
          <a:prstGeom prst="rect">
            <a:avLst/>
          </a:prstGeom>
        </p:spPr>
      </p:pic>
    </p:spTree>
    <p:extLst>
      <p:ext uri="{BB962C8B-B14F-4D97-AF65-F5344CB8AC3E}">
        <p14:creationId xmlns:p14="http://schemas.microsoft.com/office/powerpoint/2010/main" val="203476897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chor="ctr">
            <a:normAutofit/>
          </a:bodyPr>
          <a:lstStyle/>
          <a:p>
            <a:pPr marL="0" indent="0" algn="ctr">
              <a:buNone/>
            </a:pPr>
            <a:r>
              <a:rPr lang="en-US" sz="4800" dirty="0" smtClean="0"/>
              <a:t>Actuator</a:t>
            </a:r>
          </a:p>
          <a:p>
            <a:pPr marL="0" indent="0" algn="ctr">
              <a:buNone/>
            </a:pPr>
            <a:r>
              <a:rPr lang="en-US" sz="1800" dirty="0" smtClean="0">
                <a:solidFill>
                  <a:schemeClr val="bg2">
                    <a:lumMod val="50000"/>
                  </a:schemeClr>
                </a:solidFill>
              </a:rPr>
              <a:t>(Monitoring &amp; Management Endpoints)</a:t>
            </a:r>
            <a:endParaRPr lang="en-US" sz="1800" dirty="0">
              <a:solidFill>
                <a:schemeClr val="bg2">
                  <a:lumMod val="50000"/>
                </a:schemeClr>
              </a:solidFill>
            </a:endParaRPr>
          </a:p>
        </p:txBody>
      </p:sp>
    </p:spTree>
    <p:extLst>
      <p:ext uri="{BB962C8B-B14F-4D97-AF65-F5344CB8AC3E}">
        <p14:creationId xmlns:p14="http://schemas.microsoft.com/office/powerpoint/2010/main" val="253294556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Actuator </a:t>
            </a:r>
            <a:endParaRPr lang="en-US" dirty="0"/>
          </a:p>
        </p:txBody>
      </p:sp>
      <p:sp>
        <p:nvSpPr>
          <p:cNvPr id="3" name="Content Placeholder 2"/>
          <p:cNvSpPr>
            <a:spLocks noGrp="1"/>
          </p:cNvSpPr>
          <p:nvPr>
            <p:ph sz="quarter" idx="10"/>
          </p:nvPr>
        </p:nvSpPr>
        <p:spPr>
          <a:xfrm>
            <a:off x="457200" y="1108075"/>
            <a:ext cx="8229600" cy="1806878"/>
          </a:xfrm>
        </p:spPr>
        <p:txBody>
          <a:bodyPr anchor="t">
            <a:normAutofit/>
          </a:bodyPr>
          <a:lstStyle/>
          <a:p>
            <a:pPr marL="0" indent="0" algn="ctr">
              <a:buNone/>
            </a:pPr>
            <a:r>
              <a:rPr lang="en-US" sz="3200" dirty="0" smtClean="0"/>
              <a:t>Offers production-ready features such as monitoring and metrics to improve operator efficiency</a:t>
            </a:r>
          </a:p>
        </p:txBody>
      </p:sp>
      <p:pic>
        <p:nvPicPr>
          <p:cNvPr id="5" name="Picture 4" descr="Screen Shot 2016-01-13 at 10.40.4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2900" y="3430495"/>
            <a:ext cx="5905500" cy="1130300"/>
          </a:xfrm>
          <a:prstGeom prst="rect">
            <a:avLst/>
          </a:prstGeom>
        </p:spPr>
      </p:pic>
      <p:pic>
        <p:nvPicPr>
          <p:cNvPr id="4" name="Picture 3" descr="Screen Shot 2016-01-22 at 5.08.3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2899" y="3402087"/>
            <a:ext cx="5905501" cy="1130300"/>
          </a:xfrm>
          <a:prstGeom prst="rect">
            <a:avLst/>
          </a:prstGeom>
        </p:spPr>
      </p:pic>
      <p:sp>
        <p:nvSpPr>
          <p:cNvPr id="6" name="Rectangle 5"/>
          <p:cNvSpPr/>
          <p:nvPr/>
        </p:nvSpPr>
        <p:spPr>
          <a:xfrm>
            <a:off x="3241524" y="3967237"/>
            <a:ext cx="2947740" cy="261257"/>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9363887"/>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07945"/>
            <a:ext cx="8229601" cy="363558"/>
          </a:xfrm>
        </p:spPr>
        <p:txBody>
          <a:bodyPr/>
          <a:lstStyle/>
          <a:p>
            <a:r>
              <a:rPr lang="en-US" dirty="0" smtClean="0"/>
              <a:t>Actuator Services</a:t>
            </a:r>
            <a:endParaRPr lang="en-US" dirty="0"/>
          </a:p>
        </p:txBody>
      </p:sp>
      <p:sp>
        <p:nvSpPr>
          <p:cNvPr id="3" name="Content Placeholder 2"/>
          <p:cNvSpPr>
            <a:spLocks noGrp="1"/>
          </p:cNvSpPr>
          <p:nvPr>
            <p:ph sz="quarter" idx="10"/>
          </p:nvPr>
        </p:nvSpPr>
        <p:spPr>
          <a:xfrm>
            <a:off x="329342" y="951135"/>
            <a:ext cx="8229600" cy="1859155"/>
          </a:xfrm>
        </p:spPr>
        <p:txBody>
          <a:bodyPr anchor="ctr">
            <a:normAutofit/>
          </a:bodyPr>
          <a:lstStyle/>
          <a:p>
            <a:pPr marL="0" indent="0">
              <a:buNone/>
            </a:pPr>
            <a:r>
              <a:rPr lang="en-US" dirty="0" smtClean="0"/>
              <a:t>Actuator Services are exposed </a:t>
            </a:r>
            <a:r>
              <a:rPr lang="en-US" dirty="0"/>
              <a:t>through </a:t>
            </a:r>
          </a:p>
          <a:p>
            <a:pPr lvl="1"/>
            <a:r>
              <a:rPr lang="en-US" sz="2000" dirty="0" smtClean="0"/>
              <a:t>HTTP </a:t>
            </a:r>
            <a:r>
              <a:rPr lang="en-US" sz="2000" dirty="0"/>
              <a:t>endpoints </a:t>
            </a:r>
            <a:endParaRPr lang="en-US" sz="2000" dirty="0" smtClean="0"/>
          </a:p>
          <a:p>
            <a:pPr lvl="1"/>
            <a:r>
              <a:rPr lang="en-US" sz="2000" dirty="0" smtClean="0"/>
              <a:t>shell interface</a:t>
            </a:r>
          </a:p>
          <a:p>
            <a:pPr lvl="1"/>
            <a:r>
              <a:rPr lang="en-US" sz="2000" dirty="0" smtClean="0"/>
              <a:t>JMX Beans</a:t>
            </a:r>
            <a:endParaRPr lang="en-US" sz="2000" dirty="0"/>
          </a:p>
        </p:txBody>
      </p:sp>
      <p:sp>
        <p:nvSpPr>
          <p:cNvPr id="7" name="Rectangle 6"/>
          <p:cNvSpPr/>
          <p:nvPr/>
        </p:nvSpPr>
        <p:spPr>
          <a:xfrm>
            <a:off x="1536096" y="3253620"/>
            <a:ext cx="6120190" cy="1149048"/>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dirty="0" smtClean="0"/>
              <a:t>Spring Boot Application</a:t>
            </a:r>
            <a:endParaRPr lang="en-US" dirty="0"/>
          </a:p>
        </p:txBody>
      </p:sp>
      <p:sp>
        <p:nvSpPr>
          <p:cNvPr id="5" name="Alternate Process 4"/>
          <p:cNvSpPr/>
          <p:nvPr/>
        </p:nvSpPr>
        <p:spPr>
          <a:xfrm>
            <a:off x="1765905" y="3643348"/>
            <a:ext cx="5636381" cy="417168"/>
          </a:xfrm>
          <a:prstGeom prst="flowChartAlternateProcess">
            <a:avLst/>
          </a:prstGeom>
          <a:solidFill>
            <a:schemeClr val="bg2">
              <a:lumMod val="25000"/>
            </a:schemeClr>
          </a:solidFill>
          <a:ln w="6350">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dirty="0" smtClean="0"/>
              <a:t>Actuator</a:t>
            </a:r>
            <a:endParaRPr lang="en-US" dirty="0"/>
          </a:p>
        </p:txBody>
      </p:sp>
      <p:sp>
        <p:nvSpPr>
          <p:cNvPr id="10" name="Rectangle 9"/>
          <p:cNvSpPr/>
          <p:nvPr/>
        </p:nvSpPr>
        <p:spPr>
          <a:xfrm>
            <a:off x="1971540" y="2981596"/>
            <a:ext cx="1269984" cy="661752"/>
          </a:xfrm>
          <a:prstGeom prst="rect">
            <a:avLst/>
          </a:prstGeom>
          <a:solidFill>
            <a:schemeClr val="tx1">
              <a:lumMod val="75000"/>
              <a:lumOff val="25000"/>
            </a:schemeClr>
          </a:solidFill>
          <a:ln w="6350" cap="flat">
            <a:noFill/>
            <a:prstDash val="solid"/>
            <a:roun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REST endpoint</a:t>
            </a:r>
            <a:br>
              <a:rPr lang="en-US" sz="1400" dirty="0" smtClean="0"/>
            </a:br>
            <a:r>
              <a:rPr lang="en-US" sz="1000" dirty="0" smtClean="0">
                <a:solidFill>
                  <a:schemeClr val="bg2">
                    <a:lumMod val="90000"/>
                  </a:schemeClr>
                </a:solidFill>
              </a:rPr>
              <a:t>(Spring MVC App)</a:t>
            </a:r>
            <a:endParaRPr lang="en-US" sz="1000" dirty="0">
              <a:solidFill>
                <a:schemeClr val="bg2">
                  <a:lumMod val="90000"/>
                </a:schemeClr>
              </a:solidFill>
            </a:endParaRPr>
          </a:p>
        </p:txBody>
      </p:sp>
      <p:sp>
        <p:nvSpPr>
          <p:cNvPr id="13" name="Rectangle 12"/>
          <p:cNvSpPr/>
          <p:nvPr/>
        </p:nvSpPr>
        <p:spPr>
          <a:xfrm>
            <a:off x="3950324" y="2981596"/>
            <a:ext cx="1269984" cy="661752"/>
          </a:xfrm>
          <a:prstGeom prst="rect">
            <a:avLst/>
          </a:prstGeom>
          <a:solidFill>
            <a:schemeClr val="tx1">
              <a:lumMod val="75000"/>
              <a:lumOff val="25000"/>
            </a:schemeClr>
          </a:solidFill>
          <a:ln w="6350" cap="flat">
            <a:noFill/>
            <a:prstDash val="solid"/>
            <a:roun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shell interface</a:t>
            </a:r>
            <a:endParaRPr lang="en-US" sz="1400" dirty="0"/>
          </a:p>
        </p:txBody>
      </p:sp>
      <p:sp>
        <p:nvSpPr>
          <p:cNvPr id="14" name="Rectangle 13"/>
          <p:cNvSpPr/>
          <p:nvPr/>
        </p:nvSpPr>
        <p:spPr>
          <a:xfrm>
            <a:off x="5941198" y="2981596"/>
            <a:ext cx="1269984" cy="661752"/>
          </a:xfrm>
          <a:prstGeom prst="rect">
            <a:avLst/>
          </a:prstGeom>
          <a:solidFill>
            <a:schemeClr val="tx1">
              <a:lumMod val="75000"/>
              <a:lumOff val="25000"/>
            </a:schemeClr>
          </a:solidFill>
          <a:ln w="6350" cap="flat">
            <a:noFill/>
            <a:prstDash val="solid"/>
            <a:roun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JMX </a:t>
            </a:r>
          </a:p>
          <a:p>
            <a:pPr algn="ctr"/>
            <a:r>
              <a:rPr lang="en-US" sz="1400" dirty="0" smtClean="0"/>
              <a:t>beans</a:t>
            </a:r>
            <a:endParaRPr lang="en-US" sz="1400" dirty="0"/>
          </a:p>
        </p:txBody>
      </p:sp>
    </p:spTree>
    <p:extLst>
      <p:ext uri="{BB962C8B-B14F-4D97-AF65-F5344CB8AC3E}">
        <p14:creationId xmlns:p14="http://schemas.microsoft.com/office/powerpoint/2010/main" val="88485915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Actuator </a:t>
            </a:r>
            <a:r>
              <a:rPr lang="en-US" dirty="0" smtClean="0"/>
              <a:t>Endpoints</a:t>
            </a:r>
            <a:endParaRPr lang="en-US" dirty="0"/>
          </a:p>
        </p:txBody>
      </p:sp>
      <p:sp>
        <p:nvSpPr>
          <p:cNvPr id="3" name="Content Placeholder 2"/>
          <p:cNvSpPr>
            <a:spLocks noGrp="1"/>
          </p:cNvSpPr>
          <p:nvPr>
            <p:ph sz="quarter" idx="10"/>
          </p:nvPr>
        </p:nvSpPr>
        <p:spPr/>
        <p:txBody>
          <a:bodyPr>
            <a:normAutofit/>
          </a:bodyPr>
          <a:lstStyle/>
          <a:p>
            <a:pPr marL="0" indent="0">
              <a:buNone/>
            </a:pPr>
            <a:endParaRPr lang="en-US" sz="2400" dirty="0"/>
          </a:p>
        </p:txBody>
      </p:sp>
      <p:sp>
        <p:nvSpPr>
          <p:cNvPr id="4" name="TextBox 3"/>
          <p:cNvSpPr txBox="1"/>
          <p:nvPr/>
        </p:nvSpPr>
        <p:spPr>
          <a:xfrm>
            <a:off x="538480" y="2256960"/>
            <a:ext cx="2458720" cy="1754327"/>
          </a:xfrm>
          <a:prstGeom prst="rect">
            <a:avLst/>
          </a:prstGeom>
          <a:solidFill>
            <a:schemeClr val="accent2"/>
          </a:solidFill>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smtClean="0"/>
              <a:t>Configuration</a:t>
            </a:r>
          </a:p>
          <a:p>
            <a:pPr lvl="1"/>
            <a:r>
              <a:rPr lang="en-US" dirty="0" smtClean="0">
                <a:latin typeface="Courier"/>
                <a:cs typeface="Courier"/>
              </a:rPr>
              <a:t>/beans</a:t>
            </a:r>
          </a:p>
          <a:p>
            <a:pPr lvl="1"/>
            <a:r>
              <a:rPr lang="en-US" dirty="0" smtClean="0">
                <a:latin typeface="Courier"/>
                <a:cs typeface="Courier"/>
              </a:rPr>
              <a:t>/autoconfig</a:t>
            </a:r>
          </a:p>
          <a:p>
            <a:pPr lvl="1"/>
            <a:r>
              <a:rPr lang="en-US" dirty="0" smtClean="0">
                <a:latin typeface="Courier"/>
                <a:cs typeface="Courier"/>
              </a:rPr>
              <a:t>/env</a:t>
            </a:r>
          </a:p>
          <a:p>
            <a:pPr lvl="1"/>
            <a:r>
              <a:rPr lang="en-US" dirty="0" smtClean="0">
                <a:latin typeface="Courier"/>
                <a:cs typeface="Courier"/>
              </a:rPr>
              <a:t>/configprops</a:t>
            </a:r>
          </a:p>
          <a:p>
            <a:pPr lvl="1"/>
            <a:r>
              <a:rPr lang="en-US" dirty="0" smtClean="0">
                <a:latin typeface="Courier"/>
                <a:cs typeface="Courier"/>
              </a:rPr>
              <a:t>/controller</a:t>
            </a:r>
          </a:p>
        </p:txBody>
      </p:sp>
      <p:sp>
        <p:nvSpPr>
          <p:cNvPr id="8" name="TextBox 7"/>
          <p:cNvSpPr txBox="1"/>
          <p:nvPr/>
        </p:nvSpPr>
        <p:spPr>
          <a:xfrm>
            <a:off x="6146800" y="2246800"/>
            <a:ext cx="2458720" cy="923330"/>
          </a:xfrm>
          <a:prstGeom prst="rect">
            <a:avLst/>
          </a:prstGeom>
          <a:solidFill>
            <a:schemeClr val="accent2"/>
          </a:solidFill>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smtClean="0"/>
              <a:t>Miscellaneous</a:t>
            </a:r>
          </a:p>
          <a:p>
            <a:pPr lvl="1"/>
            <a:r>
              <a:rPr lang="en-US" dirty="0" smtClean="0">
                <a:latin typeface="Courier"/>
                <a:cs typeface="Courier"/>
              </a:rPr>
              <a:t>/shutdown</a:t>
            </a:r>
          </a:p>
          <a:p>
            <a:pPr lvl="1"/>
            <a:r>
              <a:rPr lang="en-US" dirty="0" smtClean="0">
                <a:latin typeface="Courier"/>
                <a:cs typeface="Courier"/>
              </a:rPr>
              <a:t>/info</a:t>
            </a:r>
          </a:p>
        </p:txBody>
      </p:sp>
      <p:sp>
        <p:nvSpPr>
          <p:cNvPr id="9" name="TextBox 8"/>
          <p:cNvSpPr txBox="1"/>
          <p:nvPr/>
        </p:nvSpPr>
        <p:spPr>
          <a:xfrm>
            <a:off x="3352800" y="2256960"/>
            <a:ext cx="2458720" cy="1200329"/>
          </a:xfrm>
          <a:prstGeom prst="rect">
            <a:avLst/>
          </a:prstGeom>
          <a:solidFill>
            <a:schemeClr val="accent2"/>
          </a:solidFill>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smtClean="0"/>
              <a:t>Metrics</a:t>
            </a:r>
          </a:p>
          <a:p>
            <a:pPr lvl="1"/>
            <a:r>
              <a:rPr lang="en-US" dirty="0" smtClean="0">
                <a:latin typeface="Courier"/>
                <a:cs typeface="Courier"/>
              </a:rPr>
              <a:t>/metrics</a:t>
            </a:r>
          </a:p>
          <a:p>
            <a:pPr lvl="1"/>
            <a:r>
              <a:rPr lang="en-US" dirty="0" smtClean="0">
                <a:latin typeface="Courier"/>
                <a:cs typeface="Courier"/>
              </a:rPr>
              <a:t>/trace</a:t>
            </a:r>
          </a:p>
          <a:p>
            <a:pPr lvl="1"/>
            <a:r>
              <a:rPr lang="en-US" dirty="0" smtClean="0">
                <a:latin typeface="Courier"/>
                <a:cs typeface="Courier"/>
              </a:rPr>
              <a:t>/dump</a:t>
            </a:r>
          </a:p>
        </p:txBody>
      </p:sp>
    </p:spTree>
    <p:extLst>
      <p:ext uri="{BB962C8B-B14F-4D97-AF65-F5344CB8AC3E}">
        <p14:creationId xmlns:p14="http://schemas.microsoft.com/office/powerpoint/2010/main" val="3312197237"/>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Resolving </a:t>
            </a:r>
            <a:r>
              <a:rPr lang="en-US" dirty="0" err="1" smtClean="0">
                <a:latin typeface="Courier"/>
                <a:cs typeface="Courier"/>
              </a:rPr>
              <a:t>Classpath</a:t>
            </a:r>
            <a:r>
              <a:rPr lang="en-US" dirty="0" smtClean="0"/>
              <a:t> Hell</a:t>
            </a:r>
            <a:endParaRPr lang="en-US" dirty="0"/>
          </a:p>
        </p:txBody>
      </p:sp>
      <p:sp>
        <p:nvSpPr>
          <p:cNvPr id="5" name="Rectangle 4"/>
          <p:cNvSpPr/>
          <p:nvPr/>
        </p:nvSpPr>
        <p:spPr>
          <a:xfrm>
            <a:off x="113161" y="2283581"/>
            <a:ext cx="1596820" cy="914400"/>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Read docs/blogs/copy previous project structure</a:t>
            </a:r>
            <a:endParaRPr lang="en-US" sz="1400" dirty="0"/>
          </a:p>
        </p:txBody>
      </p:sp>
      <p:sp>
        <p:nvSpPr>
          <p:cNvPr id="6" name="Terminator 5"/>
          <p:cNvSpPr/>
          <p:nvPr/>
        </p:nvSpPr>
        <p:spPr>
          <a:xfrm>
            <a:off x="457199" y="1064139"/>
            <a:ext cx="822960" cy="435671"/>
          </a:xfrm>
          <a:prstGeom prst="flowChartTerminator">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dirty="0" smtClean="0"/>
              <a:t>start</a:t>
            </a:r>
            <a:endParaRPr lang="en-US" dirty="0"/>
          </a:p>
        </p:txBody>
      </p:sp>
      <p:sp>
        <p:nvSpPr>
          <p:cNvPr id="7" name="Process 6"/>
          <p:cNvSpPr/>
          <p:nvPr/>
        </p:nvSpPr>
        <p:spPr>
          <a:xfrm>
            <a:off x="312056" y="3726300"/>
            <a:ext cx="1199850" cy="520337"/>
          </a:xfrm>
          <a:prstGeom prst="flowChartProcess">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z="1400" dirty="0" smtClean="0"/>
              <a:t>Download jars</a:t>
            </a:r>
            <a:endParaRPr lang="en-US" sz="1400" dirty="0"/>
          </a:p>
        </p:txBody>
      </p:sp>
      <p:sp>
        <p:nvSpPr>
          <p:cNvPr id="9" name="Process 8"/>
          <p:cNvSpPr/>
          <p:nvPr/>
        </p:nvSpPr>
        <p:spPr>
          <a:xfrm>
            <a:off x="2854476" y="3775651"/>
            <a:ext cx="1199850" cy="520337"/>
          </a:xfrm>
          <a:prstGeom prst="flowChartProcess">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z="1400" dirty="0" smtClean="0"/>
              <a:t>Add jars to </a:t>
            </a:r>
            <a:r>
              <a:rPr lang="en-US" sz="1400" dirty="0" err="1" smtClean="0">
                <a:latin typeface="Courier"/>
                <a:cs typeface="Courier"/>
              </a:rPr>
              <a:t>classpath</a:t>
            </a:r>
            <a:endParaRPr lang="en-US" sz="1400" dirty="0">
              <a:latin typeface="Courier"/>
              <a:cs typeface="Courier"/>
            </a:endParaRPr>
          </a:p>
        </p:txBody>
      </p:sp>
      <p:sp>
        <p:nvSpPr>
          <p:cNvPr id="10" name="Process 9"/>
          <p:cNvSpPr/>
          <p:nvPr/>
        </p:nvSpPr>
        <p:spPr>
          <a:xfrm>
            <a:off x="2854476" y="2837302"/>
            <a:ext cx="1199850" cy="520337"/>
          </a:xfrm>
          <a:prstGeom prst="flowChartProcess">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z="1400" dirty="0" smtClean="0"/>
              <a:t>Write Code</a:t>
            </a:r>
            <a:endParaRPr lang="en-US" sz="1400" dirty="0"/>
          </a:p>
        </p:txBody>
      </p:sp>
      <p:sp>
        <p:nvSpPr>
          <p:cNvPr id="11" name="Decision 10"/>
          <p:cNvSpPr/>
          <p:nvPr/>
        </p:nvSpPr>
        <p:spPr>
          <a:xfrm>
            <a:off x="2433564" y="1300117"/>
            <a:ext cx="2051356" cy="1100908"/>
          </a:xfrm>
          <a:prstGeom prst="flowChartDecision">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z="1200" dirty="0" smtClean="0"/>
              <a:t>Unresolved symbol?</a:t>
            </a:r>
            <a:endParaRPr lang="en-US" sz="1200" dirty="0"/>
          </a:p>
        </p:txBody>
      </p:sp>
      <p:sp>
        <p:nvSpPr>
          <p:cNvPr id="12" name="Process 11"/>
          <p:cNvSpPr/>
          <p:nvPr/>
        </p:nvSpPr>
        <p:spPr>
          <a:xfrm>
            <a:off x="5060647" y="1532098"/>
            <a:ext cx="1199850" cy="520337"/>
          </a:xfrm>
          <a:prstGeom prst="flowChartProcess">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z="1400" dirty="0" smtClean="0"/>
              <a:t>build</a:t>
            </a:r>
            <a:endParaRPr lang="en-US" sz="1400" dirty="0"/>
          </a:p>
        </p:txBody>
      </p:sp>
      <p:sp>
        <p:nvSpPr>
          <p:cNvPr id="13" name="Process 12"/>
          <p:cNvSpPr/>
          <p:nvPr/>
        </p:nvSpPr>
        <p:spPr>
          <a:xfrm>
            <a:off x="5060647" y="2394616"/>
            <a:ext cx="1199850" cy="520337"/>
          </a:xfrm>
          <a:prstGeom prst="flowChartProcess">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z="1400" dirty="0" smtClean="0"/>
              <a:t>run</a:t>
            </a:r>
            <a:endParaRPr lang="en-US" sz="1400" dirty="0"/>
          </a:p>
        </p:txBody>
      </p:sp>
      <p:sp>
        <p:nvSpPr>
          <p:cNvPr id="15" name="Decision 14"/>
          <p:cNvSpPr/>
          <p:nvPr/>
        </p:nvSpPr>
        <p:spPr>
          <a:xfrm>
            <a:off x="6905899" y="2052435"/>
            <a:ext cx="2051356" cy="1100908"/>
          </a:xfrm>
          <a:prstGeom prst="flowChartDecision">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z="1100" dirty="0" err="1" smtClean="0">
                <a:latin typeface="Courier"/>
                <a:cs typeface="Courier"/>
              </a:rPr>
              <a:t>NoClassDefFound</a:t>
            </a:r>
            <a:r>
              <a:rPr lang="en-US" sz="1100" dirty="0" smtClean="0">
                <a:latin typeface="Courier"/>
                <a:cs typeface="Courier"/>
              </a:rPr>
              <a:t>?  </a:t>
            </a:r>
            <a:endParaRPr lang="en-US" sz="1100" dirty="0">
              <a:latin typeface="Courier"/>
              <a:cs typeface="Courier"/>
            </a:endParaRPr>
          </a:p>
        </p:txBody>
      </p:sp>
      <p:sp>
        <p:nvSpPr>
          <p:cNvPr id="16" name="Terminator 15"/>
          <p:cNvSpPr/>
          <p:nvPr/>
        </p:nvSpPr>
        <p:spPr>
          <a:xfrm>
            <a:off x="7540371" y="3986469"/>
            <a:ext cx="822960" cy="435671"/>
          </a:xfrm>
          <a:prstGeom prst="flowChartTerminator">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dirty="0" smtClean="0"/>
              <a:t>end</a:t>
            </a:r>
            <a:endParaRPr lang="en-US" dirty="0"/>
          </a:p>
        </p:txBody>
      </p:sp>
      <p:cxnSp>
        <p:nvCxnSpPr>
          <p:cNvPr id="18" name="Straight Arrow Connector 17"/>
          <p:cNvCxnSpPr/>
          <p:nvPr/>
        </p:nvCxnSpPr>
        <p:spPr>
          <a:xfrm>
            <a:off x="868679" y="1589315"/>
            <a:ext cx="0" cy="6337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911571" y="3297164"/>
            <a:ext cx="410" cy="36866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1572382" y="3986469"/>
            <a:ext cx="123371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V="1">
            <a:off x="3454401" y="3381829"/>
            <a:ext cx="0" cy="36866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3454401" y="2442996"/>
            <a:ext cx="0" cy="3389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H="1">
            <a:off x="928918" y="1850571"/>
            <a:ext cx="1468361" cy="64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4523620" y="1850571"/>
            <a:ext cx="488647" cy="64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5660572" y="2112910"/>
            <a:ext cx="0" cy="2311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6286121" y="2602889"/>
            <a:ext cx="607683" cy="15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7946572" y="3210076"/>
            <a:ext cx="3018" cy="7038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1862667" y="1064139"/>
            <a:ext cx="0" cy="763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H="1" flipV="1">
            <a:off x="7931578" y="1064140"/>
            <a:ext cx="18012" cy="954982"/>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H="1">
            <a:off x="1862667" y="1064139"/>
            <a:ext cx="6068910" cy="0"/>
          </a:xfrm>
          <a:prstGeom prst="line">
            <a:avLst/>
          </a:prstGeom>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7949590" y="1649790"/>
            <a:ext cx="541509" cy="369332"/>
          </a:xfrm>
          <a:prstGeom prst="rect">
            <a:avLst/>
          </a:prstGeom>
          <a:noFill/>
        </p:spPr>
        <p:txBody>
          <a:bodyPr wrap="none" rtlCol="0">
            <a:spAutoFit/>
          </a:bodyPr>
          <a:lstStyle/>
          <a:p>
            <a:r>
              <a:rPr lang="en-US" dirty="0" smtClean="0">
                <a:solidFill>
                  <a:schemeClr val="bg1"/>
                </a:solidFill>
              </a:rPr>
              <a:t>Yes</a:t>
            </a:r>
            <a:endParaRPr lang="en-US" dirty="0">
              <a:solidFill>
                <a:schemeClr val="bg1"/>
              </a:solidFill>
            </a:endParaRPr>
          </a:p>
        </p:txBody>
      </p:sp>
      <p:sp>
        <p:nvSpPr>
          <p:cNvPr id="35" name="TextBox 34"/>
          <p:cNvSpPr txBox="1"/>
          <p:nvPr/>
        </p:nvSpPr>
        <p:spPr>
          <a:xfrm>
            <a:off x="7949590" y="3197981"/>
            <a:ext cx="492367" cy="369332"/>
          </a:xfrm>
          <a:prstGeom prst="rect">
            <a:avLst/>
          </a:prstGeom>
          <a:noFill/>
        </p:spPr>
        <p:txBody>
          <a:bodyPr wrap="none" rtlCol="0">
            <a:spAutoFit/>
          </a:bodyPr>
          <a:lstStyle/>
          <a:p>
            <a:r>
              <a:rPr lang="en-US" dirty="0" smtClean="0">
                <a:solidFill>
                  <a:schemeClr val="bg1"/>
                </a:solidFill>
              </a:rPr>
              <a:t>No</a:t>
            </a:r>
            <a:endParaRPr lang="en-US" dirty="0">
              <a:solidFill>
                <a:schemeClr val="bg1"/>
              </a:solidFill>
            </a:endParaRPr>
          </a:p>
        </p:txBody>
      </p:sp>
      <p:sp>
        <p:nvSpPr>
          <p:cNvPr id="37" name="TextBox 36"/>
          <p:cNvSpPr txBox="1"/>
          <p:nvPr/>
        </p:nvSpPr>
        <p:spPr>
          <a:xfrm>
            <a:off x="4484920" y="1458442"/>
            <a:ext cx="492367" cy="369332"/>
          </a:xfrm>
          <a:prstGeom prst="rect">
            <a:avLst/>
          </a:prstGeom>
          <a:noFill/>
        </p:spPr>
        <p:txBody>
          <a:bodyPr wrap="none" rtlCol="0">
            <a:spAutoFit/>
          </a:bodyPr>
          <a:lstStyle/>
          <a:p>
            <a:r>
              <a:rPr lang="en-US" dirty="0" smtClean="0">
                <a:solidFill>
                  <a:schemeClr val="bg1"/>
                </a:solidFill>
              </a:rPr>
              <a:t>No</a:t>
            </a:r>
            <a:endParaRPr lang="en-US" dirty="0">
              <a:solidFill>
                <a:schemeClr val="bg1"/>
              </a:solidFill>
            </a:endParaRPr>
          </a:p>
        </p:txBody>
      </p:sp>
      <p:sp>
        <p:nvSpPr>
          <p:cNvPr id="39" name="TextBox 38"/>
          <p:cNvSpPr txBox="1"/>
          <p:nvPr/>
        </p:nvSpPr>
        <p:spPr>
          <a:xfrm>
            <a:off x="2034254" y="1465124"/>
            <a:ext cx="541509" cy="369332"/>
          </a:xfrm>
          <a:prstGeom prst="rect">
            <a:avLst/>
          </a:prstGeom>
          <a:noFill/>
        </p:spPr>
        <p:txBody>
          <a:bodyPr wrap="none" rtlCol="0">
            <a:spAutoFit/>
          </a:bodyPr>
          <a:lstStyle/>
          <a:p>
            <a:r>
              <a:rPr lang="en-US" dirty="0" smtClean="0">
                <a:solidFill>
                  <a:schemeClr val="bg1"/>
                </a:solidFill>
              </a:rPr>
              <a:t>Yes</a:t>
            </a:r>
            <a:endParaRPr lang="en-US" dirty="0">
              <a:solidFill>
                <a:schemeClr val="bg1"/>
              </a:solidFill>
            </a:endParaRPr>
          </a:p>
        </p:txBody>
      </p:sp>
    </p:spTree>
    <p:extLst>
      <p:ext uri="{BB962C8B-B14F-4D97-AF65-F5344CB8AC3E}">
        <p14:creationId xmlns:p14="http://schemas.microsoft.com/office/powerpoint/2010/main" val="4433755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a:cs typeface="Courier"/>
              </a:rPr>
              <a:t>/health</a:t>
            </a:r>
            <a:endParaRPr lang="en-US" dirty="0">
              <a:latin typeface="Courier"/>
              <a:cs typeface="Courier"/>
            </a:endParaRPr>
          </a:p>
        </p:txBody>
      </p:sp>
      <p:sp>
        <p:nvSpPr>
          <p:cNvPr id="5" name="TextBox 4"/>
          <p:cNvSpPr txBox="1"/>
          <p:nvPr/>
        </p:nvSpPr>
        <p:spPr>
          <a:xfrm>
            <a:off x="-21286" y="971005"/>
            <a:ext cx="4785084" cy="400110"/>
          </a:xfrm>
          <a:prstGeom prst="rect">
            <a:avLst/>
          </a:prstGeom>
          <a:noFill/>
        </p:spPr>
        <p:txBody>
          <a:bodyPr wrap="none" rtlCol="0">
            <a:spAutoFit/>
          </a:bodyPr>
          <a:lstStyle/>
          <a:p>
            <a:r>
              <a:rPr lang="en-US" sz="2000" dirty="0" smtClean="0">
                <a:solidFill>
                  <a:schemeClr val="bg1"/>
                </a:solidFill>
                <a:latin typeface="Arial"/>
                <a:cs typeface="Arial"/>
              </a:rPr>
              <a:t>Reports health metrics for the </a:t>
            </a:r>
            <a:r>
              <a:rPr lang="en-US" sz="1900" dirty="0" smtClean="0">
                <a:solidFill>
                  <a:schemeClr val="bg1"/>
                </a:solidFill>
                <a:latin typeface="Arial"/>
                <a:cs typeface="Arial"/>
              </a:rPr>
              <a:t>application</a:t>
            </a:r>
            <a:endParaRPr lang="en-US" sz="1900" dirty="0">
              <a:solidFill>
                <a:schemeClr val="bg1"/>
              </a:solidFill>
              <a:latin typeface="Arial"/>
              <a:cs typeface="Arial"/>
            </a:endParaRPr>
          </a:p>
        </p:txBody>
      </p:sp>
      <p:sp>
        <p:nvSpPr>
          <p:cNvPr id="3" name="TextBox 2"/>
          <p:cNvSpPr txBox="1"/>
          <p:nvPr/>
        </p:nvSpPr>
        <p:spPr>
          <a:xfrm>
            <a:off x="223519" y="1782497"/>
            <a:ext cx="4493623" cy="2308324"/>
          </a:xfrm>
          <a:prstGeom prst="rect">
            <a:avLst/>
          </a:prstGeom>
          <a:noFill/>
        </p:spPr>
        <p:txBody>
          <a:bodyPr wrap="square" rtlCol="0" anchor="ctr">
            <a:spAutoFit/>
          </a:bodyPr>
          <a:lstStyle/>
          <a:p>
            <a:pPr marL="285750" indent="-285750">
              <a:buFont typeface="Arial"/>
              <a:buChar char="•"/>
            </a:pPr>
            <a:r>
              <a:rPr lang="en-US" dirty="0" smtClean="0">
                <a:solidFill>
                  <a:schemeClr val="bg1"/>
                </a:solidFill>
                <a:latin typeface="Arial"/>
                <a:cs typeface="Arial"/>
              </a:rPr>
              <a:t>Each </a:t>
            </a:r>
            <a:r>
              <a:rPr lang="en-US" dirty="0">
                <a:solidFill>
                  <a:schemeClr val="bg1"/>
                </a:solidFill>
                <a:latin typeface="Arial"/>
                <a:cs typeface="Arial"/>
              </a:rPr>
              <a:t>check returns a Health </a:t>
            </a:r>
            <a:r>
              <a:rPr lang="en-US" dirty="0" smtClean="0">
                <a:solidFill>
                  <a:schemeClr val="bg1"/>
                </a:solidFill>
                <a:latin typeface="Arial"/>
                <a:cs typeface="Arial"/>
              </a:rPr>
              <a:t>object</a:t>
            </a:r>
          </a:p>
          <a:p>
            <a:pPr marL="742950" lvl="1" indent="-285750">
              <a:buFont typeface="Arial"/>
              <a:buChar char="•"/>
            </a:pPr>
            <a:r>
              <a:rPr lang="en-US" dirty="0">
                <a:solidFill>
                  <a:schemeClr val="bg1"/>
                </a:solidFill>
                <a:latin typeface="Courier"/>
                <a:cs typeface="Courier"/>
              </a:rPr>
              <a:t>s</a:t>
            </a:r>
            <a:r>
              <a:rPr lang="en-US" dirty="0" smtClean="0">
                <a:solidFill>
                  <a:schemeClr val="bg1"/>
                </a:solidFill>
                <a:latin typeface="Courier"/>
                <a:cs typeface="Courier"/>
              </a:rPr>
              <a:t>tatus</a:t>
            </a:r>
          </a:p>
          <a:p>
            <a:pPr marL="1200150" lvl="2" indent="-285750">
              <a:buFont typeface="Arial"/>
              <a:buChar char="•"/>
            </a:pPr>
            <a:r>
              <a:rPr lang="en-US" dirty="0" smtClean="0">
                <a:solidFill>
                  <a:schemeClr val="bg1"/>
                </a:solidFill>
                <a:latin typeface="Courier"/>
                <a:cs typeface="Courier"/>
              </a:rPr>
              <a:t>UP</a:t>
            </a:r>
          </a:p>
          <a:p>
            <a:pPr marL="1200150" lvl="2" indent="-285750">
              <a:buFont typeface="Arial"/>
              <a:buChar char="•"/>
            </a:pPr>
            <a:r>
              <a:rPr lang="en-US" dirty="0" smtClean="0">
                <a:solidFill>
                  <a:schemeClr val="bg1"/>
                </a:solidFill>
                <a:latin typeface="Courier"/>
                <a:cs typeface="Courier"/>
              </a:rPr>
              <a:t>DOWN</a:t>
            </a:r>
          </a:p>
          <a:p>
            <a:pPr marL="1200150" lvl="2" indent="-285750">
              <a:buFont typeface="Arial"/>
              <a:buChar char="•"/>
            </a:pPr>
            <a:r>
              <a:rPr lang="en-US" dirty="0" smtClean="0">
                <a:solidFill>
                  <a:schemeClr val="bg1"/>
                </a:solidFill>
                <a:latin typeface="Courier"/>
                <a:cs typeface="Courier"/>
              </a:rPr>
              <a:t>UNKONWN</a:t>
            </a:r>
          </a:p>
          <a:p>
            <a:pPr marL="1200150" lvl="2" indent="-285750">
              <a:buFont typeface="Arial"/>
              <a:buChar char="•"/>
            </a:pPr>
            <a:r>
              <a:rPr lang="en-US" dirty="0" smtClean="0">
                <a:solidFill>
                  <a:schemeClr val="bg1"/>
                </a:solidFill>
                <a:latin typeface="Courier"/>
                <a:cs typeface="Courier"/>
              </a:rPr>
              <a:t>OUT_OF_SERVICE</a:t>
            </a:r>
          </a:p>
          <a:p>
            <a:pPr lvl="1"/>
            <a:endParaRPr lang="en-US" dirty="0" smtClean="0">
              <a:solidFill>
                <a:schemeClr val="bg1"/>
              </a:solidFill>
            </a:endParaRPr>
          </a:p>
          <a:p>
            <a:pPr marL="285750" indent="-285750">
              <a:buFont typeface="Arial"/>
              <a:buChar char="•"/>
            </a:pPr>
            <a:r>
              <a:rPr lang="en-US" dirty="0" smtClean="0">
                <a:solidFill>
                  <a:schemeClr val="bg1"/>
                </a:solidFill>
                <a:latin typeface="Arial"/>
                <a:cs typeface="Arial"/>
              </a:rPr>
              <a:t>Plugin your own health definitions</a:t>
            </a:r>
            <a:endParaRPr lang="en-US" dirty="0">
              <a:solidFill>
                <a:schemeClr val="bg1"/>
              </a:solidFill>
              <a:latin typeface="Arial"/>
              <a:cs typeface="Arial"/>
            </a:endParaRPr>
          </a:p>
        </p:txBody>
      </p:sp>
      <p:pic>
        <p:nvPicPr>
          <p:cNvPr id="8" name="Picture 7" descr="Screen Shot 2016-01-10 at 6.28.3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1233" y="1169655"/>
            <a:ext cx="3822700" cy="3200400"/>
          </a:xfrm>
          <a:prstGeom prst="rect">
            <a:avLst/>
          </a:prstGeom>
        </p:spPr>
      </p:pic>
    </p:spTree>
    <p:extLst>
      <p:ext uri="{BB962C8B-B14F-4D97-AF65-F5344CB8AC3E}">
        <p14:creationId xmlns:p14="http://schemas.microsoft.com/office/powerpoint/2010/main" val="383352417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a:cs typeface="Courier"/>
              </a:rPr>
              <a:t>/metrics</a:t>
            </a:r>
            <a:endParaRPr lang="en-US" dirty="0">
              <a:latin typeface="Courier"/>
              <a:cs typeface="Courier"/>
            </a:endParaRPr>
          </a:p>
        </p:txBody>
      </p:sp>
      <p:sp>
        <p:nvSpPr>
          <p:cNvPr id="7" name="TextBox 6"/>
          <p:cNvSpPr txBox="1"/>
          <p:nvPr/>
        </p:nvSpPr>
        <p:spPr>
          <a:xfrm>
            <a:off x="457199" y="1781057"/>
            <a:ext cx="4087754" cy="2155167"/>
          </a:xfrm>
          <a:prstGeom prst="rect">
            <a:avLst/>
          </a:prstGeom>
          <a:noFill/>
        </p:spPr>
        <p:txBody>
          <a:bodyPr wrap="square" rtlCol="0">
            <a:noAutofit/>
          </a:bodyPr>
          <a:lstStyle/>
          <a:p>
            <a:r>
              <a:rPr lang="en-US" dirty="0" smtClean="0">
                <a:solidFill>
                  <a:schemeClr val="bg1"/>
                </a:solidFill>
                <a:latin typeface="Arial"/>
                <a:cs typeface="Arial"/>
              </a:rPr>
              <a:t>Reports application metrics such as</a:t>
            </a:r>
          </a:p>
          <a:p>
            <a:endParaRPr lang="en-US" dirty="0" smtClean="0">
              <a:solidFill>
                <a:schemeClr val="bg1"/>
              </a:solidFill>
              <a:latin typeface="Arial"/>
              <a:cs typeface="Arial"/>
            </a:endParaRPr>
          </a:p>
          <a:p>
            <a:pPr marL="285750" indent="-285750">
              <a:buFont typeface="Arial"/>
              <a:buChar char="•"/>
            </a:pPr>
            <a:r>
              <a:rPr lang="en-US" dirty="0" smtClean="0">
                <a:solidFill>
                  <a:schemeClr val="bg1"/>
                </a:solidFill>
                <a:latin typeface="Arial"/>
                <a:cs typeface="Arial"/>
              </a:rPr>
              <a:t>Memory usage and</a:t>
            </a:r>
          </a:p>
          <a:p>
            <a:endParaRPr lang="en-US" dirty="0" smtClean="0">
              <a:solidFill>
                <a:schemeClr val="bg1"/>
              </a:solidFill>
              <a:latin typeface="Arial"/>
              <a:cs typeface="Arial"/>
            </a:endParaRPr>
          </a:p>
          <a:p>
            <a:pPr marL="285750" indent="-285750">
              <a:buFont typeface="Arial"/>
              <a:buChar char="•"/>
            </a:pPr>
            <a:r>
              <a:rPr lang="en-US" dirty="0" smtClean="0">
                <a:solidFill>
                  <a:schemeClr val="bg1"/>
                </a:solidFill>
                <a:latin typeface="Arial"/>
                <a:cs typeface="Arial"/>
              </a:rPr>
              <a:t>HTTP request counters</a:t>
            </a:r>
            <a:endParaRPr lang="en-US" dirty="0">
              <a:solidFill>
                <a:schemeClr val="bg1"/>
              </a:solidFill>
              <a:latin typeface="Arial"/>
              <a:cs typeface="Arial"/>
            </a:endParaRPr>
          </a:p>
        </p:txBody>
      </p:sp>
      <p:pic>
        <p:nvPicPr>
          <p:cNvPr id="4" name="Picture 3" descr="metric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6057" y="1334532"/>
            <a:ext cx="8229600" cy="3090672"/>
          </a:xfrm>
          <a:prstGeom prst="rect">
            <a:avLst/>
          </a:prstGeom>
        </p:spPr>
      </p:pic>
    </p:spTree>
    <p:extLst>
      <p:ext uri="{BB962C8B-B14F-4D97-AF65-F5344CB8AC3E}">
        <p14:creationId xmlns:p14="http://schemas.microsoft.com/office/powerpoint/2010/main" val="105716196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sdunn\Documents\Pivotal Corporate\presentation\New Approach to Big Data\assets\Strata-Data-wid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 y="-6462"/>
            <a:ext cx="9167237" cy="5156574"/>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446036" y="2156369"/>
            <a:ext cx="3965191" cy="880827"/>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kern="1200">
                <a:solidFill>
                  <a:schemeClr val="accent1"/>
                </a:solidFill>
                <a:latin typeface="+mj-lt"/>
                <a:ea typeface="+mj-ea"/>
                <a:cs typeface="+mj-cs"/>
              </a:defRPr>
            </a:lvl1pPr>
          </a:lstStyle>
          <a:p>
            <a:r>
              <a:rPr lang="en-US" sz="4000" dirty="0" smtClean="0">
                <a:solidFill>
                  <a:schemeClr val="bg1"/>
                </a:solidFill>
                <a:effectLst>
                  <a:outerShdw blurRad="76200" dist="50800" dir="5400000" algn="t" rotWithShape="0">
                    <a:prstClr val="black">
                      <a:alpha val="70000"/>
                    </a:prstClr>
                  </a:outerShdw>
                </a:effectLst>
                <a:latin typeface="Roboto Thin" panose="02000000000000000000" pitchFamily="2" charset="0"/>
                <a:ea typeface="Roboto Thin" panose="02000000000000000000" pitchFamily="2" charset="0"/>
                <a:cs typeface="Roboto Thin" panose="02000000000000000000" pitchFamily="2" charset="0"/>
              </a:rPr>
              <a:t>Thank You</a:t>
            </a:r>
          </a:p>
        </p:txBody>
      </p:sp>
      <p:pic>
        <p:nvPicPr>
          <p:cNvPr id="11" name="Picture 2" descr="C:\Users\sdunn\Documents\Pivotal Corporate\presentation\Misc Assets\pivotal-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613" y="1"/>
            <a:ext cx="2045956" cy="801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557035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229601" cy="363558"/>
          </a:xfrm>
        </p:spPr>
        <p:txBody>
          <a:bodyPr/>
          <a:lstStyle/>
          <a:p>
            <a:endParaRPr lang="en-US" dirty="0"/>
          </a:p>
        </p:txBody>
      </p:sp>
      <p:sp>
        <p:nvSpPr>
          <p:cNvPr id="5" name="TextBox 4"/>
          <p:cNvSpPr txBox="1"/>
          <p:nvPr/>
        </p:nvSpPr>
        <p:spPr>
          <a:xfrm>
            <a:off x="107888" y="951636"/>
            <a:ext cx="2879635" cy="2954654"/>
          </a:xfrm>
          <a:prstGeom prst="rect">
            <a:avLst/>
          </a:prstGeom>
          <a:solidFill>
            <a:schemeClr val="accent2"/>
          </a:solidFill>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solidFill>
                  <a:schemeClr val="bg2">
                    <a:lumMod val="50000"/>
                  </a:schemeClr>
                </a:solidFill>
              </a:rPr>
              <a:t>Setup </a:t>
            </a:r>
            <a:endParaRPr lang="en-US" dirty="0" smtClean="0">
              <a:solidFill>
                <a:schemeClr val="bg2">
                  <a:lumMod val="50000"/>
                </a:schemeClr>
              </a:solidFill>
            </a:endParaRPr>
          </a:p>
          <a:p>
            <a:pPr marL="228600" indent="-228600">
              <a:buFont typeface="+mj-lt"/>
              <a:buAutoNum type="arabicPeriod"/>
            </a:pPr>
            <a:r>
              <a:rPr lang="en-US" sz="1200" dirty="0" smtClean="0">
                <a:solidFill>
                  <a:schemeClr val="bg2">
                    <a:lumMod val="50000"/>
                  </a:schemeClr>
                </a:solidFill>
              </a:rPr>
              <a:t>Perform </a:t>
            </a:r>
            <a:r>
              <a:rPr lang="en-US" sz="1200" dirty="0">
                <a:solidFill>
                  <a:schemeClr val="bg2">
                    <a:lumMod val="50000"/>
                  </a:schemeClr>
                </a:solidFill>
              </a:rPr>
              <a:t>setup operations as “</a:t>
            </a:r>
            <a:r>
              <a:rPr lang="en-US" sz="1200" dirty="0">
                <a:solidFill>
                  <a:schemeClr val="bg2">
                    <a:lumMod val="50000"/>
                  </a:schemeClr>
                </a:solidFill>
                <a:latin typeface="Courier"/>
                <a:cs typeface="Courier"/>
              </a:rPr>
              <a:t>root</a:t>
            </a:r>
            <a:r>
              <a:rPr lang="en-US" sz="1200" dirty="0">
                <a:solidFill>
                  <a:schemeClr val="bg2">
                    <a:lumMod val="50000"/>
                  </a:schemeClr>
                </a:solidFill>
              </a:rPr>
              <a:t>”</a:t>
            </a:r>
          </a:p>
          <a:p>
            <a:pPr marL="228600" indent="-228600">
              <a:buFont typeface="+mj-lt"/>
              <a:buAutoNum type="arabicPeriod"/>
            </a:pPr>
            <a:r>
              <a:rPr lang="en-US" sz="1200" dirty="0">
                <a:solidFill>
                  <a:schemeClr val="bg2">
                    <a:lumMod val="50000"/>
                  </a:schemeClr>
                </a:solidFill>
              </a:rPr>
              <a:t>Update </a:t>
            </a:r>
            <a:r>
              <a:rPr lang="en-US" sz="1200" dirty="0">
                <a:solidFill>
                  <a:schemeClr val="bg2">
                    <a:lumMod val="50000"/>
                  </a:schemeClr>
                </a:solidFill>
                <a:latin typeface="Courier"/>
                <a:cs typeface="Courier"/>
              </a:rPr>
              <a:t>/</a:t>
            </a:r>
            <a:r>
              <a:rPr lang="en-US" sz="1200" dirty="0" err="1">
                <a:solidFill>
                  <a:schemeClr val="bg2">
                    <a:lumMod val="50000"/>
                  </a:schemeClr>
                </a:solidFill>
                <a:latin typeface="Courier"/>
                <a:cs typeface="Courier"/>
              </a:rPr>
              <a:t>etc</a:t>
            </a:r>
            <a:r>
              <a:rPr lang="en-US" sz="1200" dirty="0">
                <a:solidFill>
                  <a:schemeClr val="bg2">
                    <a:lumMod val="50000"/>
                  </a:schemeClr>
                </a:solidFill>
                <a:latin typeface="Courier"/>
                <a:cs typeface="Courier"/>
              </a:rPr>
              <a:t>/hosts </a:t>
            </a:r>
            <a:r>
              <a:rPr lang="en-US" sz="1200" dirty="0">
                <a:solidFill>
                  <a:schemeClr val="bg2">
                    <a:lumMod val="50000"/>
                  </a:schemeClr>
                </a:solidFill>
              </a:rPr>
              <a:t>with entries for “</a:t>
            </a:r>
            <a:r>
              <a:rPr lang="en-US" sz="1200" dirty="0" err="1">
                <a:solidFill>
                  <a:schemeClr val="bg2">
                    <a:lumMod val="50000"/>
                  </a:schemeClr>
                </a:solidFill>
                <a:latin typeface="Courier"/>
                <a:cs typeface="Courier"/>
              </a:rPr>
              <a:t>localhost</a:t>
            </a:r>
            <a:r>
              <a:rPr lang="en-US" sz="1200" dirty="0">
                <a:solidFill>
                  <a:schemeClr val="bg2">
                    <a:lumMod val="50000"/>
                  </a:schemeClr>
                </a:solidFill>
              </a:rPr>
              <a:t>”</a:t>
            </a:r>
          </a:p>
          <a:p>
            <a:pPr marL="228600" indent="-228600">
              <a:buFont typeface="+mj-lt"/>
              <a:buAutoNum type="arabicPeriod"/>
            </a:pPr>
            <a:r>
              <a:rPr lang="en-US" sz="1200" dirty="0">
                <a:solidFill>
                  <a:schemeClr val="bg2">
                    <a:lumMod val="50000"/>
                  </a:schemeClr>
                </a:solidFill>
              </a:rPr>
              <a:t>Create a new group (</a:t>
            </a:r>
            <a:r>
              <a:rPr lang="en-US" sz="1200" dirty="0" err="1">
                <a:solidFill>
                  <a:schemeClr val="bg2">
                    <a:lumMod val="50000"/>
                  </a:schemeClr>
                </a:solidFill>
                <a:latin typeface="Courier"/>
                <a:cs typeface="Courier"/>
              </a:rPr>
              <a:t>oinstall</a:t>
            </a:r>
            <a:r>
              <a:rPr lang="en-US" sz="1200" dirty="0">
                <a:solidFill>
                  <a:schemeClr val="bg2">
                    <a:lumMod val="50000"/>
                  </a:schemeClr>
                </a:solidFill>
              </a:rPr>
              <a:t>) and user (</a:t>
            </a:r>
            <a:r>
              <a:rPr lang="en-US" sz="1200" dirty="0">
                <a:solidFill>
                  <a:schemeClr val="bg2">
                    <a:lumMod val="50000"/>
                  </a:schemeClr>
                </a:solidFill>
                <a:latin typeface="Courier"/>
                <a:cs typeface="Courier"/>
              </a:rPr>
              <a:t>oracle</a:t>
            </a:r>
            <a:r>
              <a:rPr lang="en-US" sz="1200" dirty="0">
                <a:solidFill>
                  <a:schemeClr val="bg2">
                    <a:lumMod val="50000"/>
                  </a:schemeClr>
                </a:solidFill>
              </a:rPr>
              <a:t>)</a:t>
            </a:r>
          </a:p>
          <a:p>
            <a:pPr marL="228600" indent="-228600">
              <a:buFont typeface="+mj-lt"/>
              <a:buAutoNum type="arabicPeriod"/>
            </a:pPr>
            <a:r>
              <a:rPr lang="en-US" sz="1200" dirty="0">
                <a:solidFill>
                  <a:schemeClr val="bg2">
                    <a:lumMod val="50000"/>
                  </a:schemeClr>
                </a:solidFill>
              </a:rPr>
              <a:t>Create directories in which Oracle will be installed</a:t>
            </a:r>
          </a:p>
          <a:p>
            <a:pPr marL="228600" indent="-228600">
              <a:buFont typeface="+mj-lt"/>
              <a:buAutoNum type="arabicPeriod"/>
            </a:pPr>
            <a:r>
              <a:rPr lang="en-US" sz="1200" dirty="0">
                <a:solidFill>
                  <a:schemeClr val="bg2">
                    <a:lumMod val="50000"/>
                  </a:schemeClr>
                </a:solidFill>
              </a:rPr>
              <a:t>Add </a:t>
            </a:r>
            <a:r>
              <a:rPr lang="en-US" sz="1200" dirty="0">
                <a:solidFill>
                  <a:schemeClr val="bg2">
                    <a:lumMod val="50000"/>
                  </a:schemeClr>
                </a:solidFill>
                <a:latin typeface="Courier"/>
                <a:cs typeface="Courier"/>
              </a:rPr>
              <a:t>ORACLE_BASE, ORACLE_HOME, MW_HOME, WLS_HOME, WL_HOME, DOMAIN_BASE, DOMAIN_HOME, JAVA_HOME</a:t>
            </a:r>
            <a:r>
              <a:rPr lang="en-US" sz="1200" dirty="0">
                <a:solidFill>
                  <a:schemeClr val="bg2">
                    <a:lumMod val="50000"/>
                  </a:schemeClr>
                </a:solidFill>
              </a:rPr>
              <a:t> to </a:t>
            </a:r>
            <a:r>
              <a:rPr lang="en-US" sz="1200" dirty="0">
                <a:solidFill>
                  <a:schemeClr val="bg2">
                    <a:lumMod val="50000"/>
                  </a:schemeClr>
                </a:solidFill>
                <a:latin typeface="Courier"/>
                <a:cs typeface="Courier"/>
              </a:rPr>
              <a:t>.</a:t>
            </a:r>
            <a:r>
              <a:rPr lang="en-US" sz="1200" dirty="0" err="1" smtClean="0">
                <a:solidFill>
                  <a:schemeClr val="bg2">
                    <a:lumMod val="50000"/>
                  </a:schemeClr>
                </a:solidFill>
                <a:latin typeface="Courier"/>
                <a:cs typeface="Courier"/>
              </a:rPr>
              <a:t>bash_profile</a:t>
            </a:r>
            <a:endParaRPr lang="en-US" sz="1200" dirty="0" smtClean="0">
              <a:solidFill>
                <a:schemeClr val="bg2">
                  <a:lumMod val="50000"/>
                </a:schemeClr>
              </a:solidFill>
              <a:latin typeface="Courier"/>
              <a:cs typeface="Courier"/>
            </a:endParaRPr>
          </a:p>
          <a:p>
            <a:endParaRPr lang="en-US" sz="1200" dirty="0" smtClean="0">
              <a:solidFill>
                <a:schemeClr val="bg2">
                  <a:lumMod val="50000"/>
                </a:schemeClr>
              </a:solidFill>
            </a:endParaRPr>
          </a:p>
        </p:txBody>
      </p:sp>
      <p:sp>
        <p:nvSpPr>
          <p:cNvPr id="6" name="TextBox 5"/>
          <p:cNvSpPr txBox="1"/>
          <p:nvPr/>
        </p:nvSpPr>
        <p:spPr>
          <a:xfrm>
            <a:off x="6179700" y="3136849"/>
            <a:ext cx="2879635" cy="923330"/>
          </a:xfrm>
          <a:prstGeom prst="rect">
            <a:avLst/>
          </a:prstGeom>
          <a:solidFill>
            <a:schemeClr val="accent2"/>
          </a:solidFill>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smtClean="0">
                <a:solidFill>
                  <a:schemeClr val="bg2">
                    <a:lumMod val="50000"/>
                  </a:schemeClr>
                </a:solidFill>
              </a:rPr>
              <a:t>Post Installation</a:t>
            </a:r>
          </a:p>
          <a:p>
            <a:pPr marL="228600" indent="-228600">
              <a:buFont typeface="+mj-lt"/>
              <a:buAutoNum type="arabicPeriod" startAt="19"/>
            </a:pPr>
            <a:r>
              <a:rPr lang="en-US" sz="1200" dirty="0">
                <a:solidFill>
                  <a:schemeClr val="bg2">
                    <a:lumMod val="50000"/>
                  </a:schemeClr>
                </a:solidFill>
                <a:cs typeface="Courier"/>
              </a:rPr>
              <a:t>Start </a:t>
            </a:r>
            <a:r>
              <a:rPr lang="en-US" sz="1200" dirty="0" err="1">
                <a:solidFill>
                  <a:schemeClr val="bg2">
                    <a:lumMod val="50000"/>
                  </a:schemeClr>
                </a:solidFill>
                <a:latin typeface="Courier"/>
                <a:cs typeface="Courier"/>
              </a:rPr>
              <a:t>WebLogic</a:t>
            </a:r>
            <a:r>
              <a:rPr lang="en-US" sz="1200" dirty="0">
                <a:solidFill>
                  <a:schemeClr val="bg2">
                    <a:lumMod val="50000"/>
                  </a:schemeClr>
                </a:solidFill>
                <a:cs typeface="Courier"/>
              </a:rPr>
              <a:t> server</a:t>
            </a:r>
          </a:p>
          <a:p>
            <a:pPr marL="228600" indent="-228600">
              <a:buFont typeface="+mj-lt"/>
              <a:buAutoNum type="arabicPeriod" startAt="19"/>
            </a:pPr>
            <a:r>
              <a:rPr lang="en-US" sz="1200" dirty="0">
                <a:solidFill>
                  <a:schemeClr val="bg2">
                    <a:lumMod val="50000"/>
                  </a:schemeClr>
                </a:solidFill>
                <a:cs typeface="Courier"/>
              </a:rPr>
              <a:t>Manage and monitor through an administrator console</a:t>
            </a:r>
            <a:endParaRPr lang="en-US" sz="1200" dirty="0" smtClean="0">
              <a:solidFill>
                <a:schemeClr val="bg2">
                  <a:lumMod val="50000"/>
                </a:schemeClr>
              </a:solidFill>
              <a:cs typeface="Courier"/>
            </a:endParaRPr>
          </a:p>
        </p:txBody>
      </p:sp>
      <p:sp>
        <p:nvSpPr>
          <p:cNvPr id="7" name="TextBox 6"/>
          <p:cNvSpPr txBox="1"/>
          <p:nvPr/>
        </p:nvSpPr>
        <p:spPr>
          <a:xfrm>
            <a:off x="3155888" y="951636"/>
            <a:ext cx="2879635" cy="1661994"/>
          </a:xfrm>
          <a:prstGeom prst="rect">
            <a:avLst/>
          </a:prstGeom>
          <a:solidFill>
            <a:schemeClr val="accent2"/>
          </a:solidFill>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smtClean="0">
                <a:solidFill>
                  <a:schemeClr val="bg2">
                    <a:lumMod val="50000"/>
                  </a:schemeClr>
                </a:solidFill>
              </a:rPr>
              <a:t>Installation</a:t>
            </a:r>
          </a:p>
          <a:p>
            <a:pPr marL="228600" indent="-228600">
              <a:buFont typeface="+mj-lt"/>
              <a:buAutoNum type="arabicPeriod" startAt="6"/>
            </a:pPr>
            <a:r>
              <a:rPr lang="en-US" sz="1200" dirty="0" smtClean="0">
                <a:solidFill>
                  <a:schemeClr val="bg2">
                    <a:lumMod val="50000"/>
                  </a:schemeClr>
                </a:solidFill>
              </a:rPr>
              <a:t>Download </a:t>
            </a:r>
            <a:r>
              <a:rPr lang="en-US" sz="1200" dirty="0">
                <a:solidFill>
                  <a:schemeClr val="bg2">
                    <a:lumMod val="50000"/>
                  </a:schemeClr>
                </a:solidFill>
              </a:rPr>
              <a:t>the </a:t>
            </a:r>
            <a:r>
              <a:rPr lang="en-US" sz="1200" dirty="0" smtClean="0">
                <a:solidFill>
                  <a:schemeClr val="bg2">
                    <a:lumMod val="50000"/>
                  </a:schemeClr>
                </a:solidFill>
              </a:rPr>
              <a:t>installer</a:t>
            </a:r>
          </a:p>
          <a:p>
            <a:pPr marL="228600" indent="-228600">
              <a:buFont typeface="+mj-lt"/>
              <a:buAutoNum type="arabicPeriod" startAt="6"/>
            </a:pPr>
            <a:r>
              <a:rPr lang="en-US" sz="1200" dirty="0" smtClean="0">
                <a:solidFill>
                  <a:schemeClr val="bg2">
                    <a:lumMod val="50000"/>
                  </a:schemeClr>
                </a:solidFill>
              </a:rPr>
              <a:t>Run </a:t>
            </a:r>
            <a:r>
              <a:rPr lang="en-US" sz="1200" dirty="0">
                <a:solidFill>
                  <a:schemeClr val="bg2">
                    <a:lumMod val="50000"/>
                  </a:schemeClr>
                </a:solidFill>
              </a:rPr>
              <a:t>the installer as “</a:t>
            </a:r>
            <a:r>
              <a:rPr lang="en-US" sz="1200" dirty="0">
                <a:solidFill>
                  <a:schemeClr val="bg2">
                    <a:lumMod val="50000"/>
                  </a:schemeClr>
                </a:solidFill>
                <a:latin typeface="Courier"/>
                <a:cs typeface="Courier"/>
              </a:rPr>
              <a:t>oracle</a:t>
            </a:r>
            <a:r>
              <a:rPr lang="en-US" sz="1200" dirty="0">
                <a:solidFill>
                  <a:schemeClr val="bg2">
                    <a:lumMod val="50000"/>
                  </a:schemeClr>
                </a:solidFill>
              </a:rPr>
              <a:t>” </a:t>
            </a:r>
            <a:r>
              <a:rPr lang="en-US" sz="1200" dirty="0" smtClean="0">
                <a:solidFill>
                  <a:schemeClr val="bg2">
                    <a:lumMod val="50000"/>
                  </a:schemeClr>
                </a:solidFill>
              </a:rPr>
              <a:t>user</a:t>
            </a:r>
          </a:p>
          <a:p>
            <a:pPr marL="228600" indent="-228600">
              <a:buFont typeface="+mj-lt"/>
              <a:buAutoNum type="arabicPeriod" startAt="6"/>
            </a:pPr>
            <a:r>
              <a:rPr lang="en-US" sz="1200" dirty="0" smtClean="0">
                <a:solidFill>
                  <a:schemeClr val="bg2">
                    <a:lumMod val="50000"/>
                  </a:schemeClr>
                </a:solidFill>
              </a:rPr>
              <a:t>Choose </a:t>
            </a:r>
            <a:r>
              <a:rPr lang="en-US" sz="1200" dirty="0">
                <a:solidFill>
                  <a:schemeClr val="bg2">
                    <a:lumMod val="50000"/>
                  </a:schemeClr>
                </a:solidFill>
              </a:rPr>
              <a:t>Inventory Directory and Operating System </a:t>
            </a:r>
            <a:r>
              <a:rPr lang="en-US" sz="1200" dirty="0" smtClean="0">
                <a:solidFill>
                  <a:schemeClr val="bg2">
                    <a:lumMod val="50000"/>
                  </a:schemeClr>
                </a:solidFill>
              </a:rPr>
              <a:t>Group</a:t>
            </a:r>
          </a:p>
          <a:p>
            <a:pPr marL="228600" indent="-228600">
              <a:buFont typeface="+mj-lt"/>
              <a:buAutoNum type="arabicPeriod" startAt="6"/>
            </a:pPr>
            <a:r>
              <a:rPr lang="en-US" sz="1200" dirty="0" smtClean="0">
                <a:solidFill>
                  <a:schemeClr val="bg2">
                    <a:lumMod val="50000"/>
                  </a:schemeClr>
                </a:solidFill>
              </a:rPr>
              <a:t>Choose </a:t>
            </a:r>
            <a:r>
              <a:rPr lang="en-US" sz="1200" dirty="0" smtClean="0">
                <a:solidFill>
                  <a:schemeClr val="bg2">
                    <a:lumMod val="50000"/>
                  </a:schemeClr>
                </a:solidFill>
                <a:latin typeface="Courier"/>
                <a:cs typeface="Courier"/>
              </a:rPr>
              <a:t>MIDDLEWARE_HOME</a:t>
            </a:r>
          </a:p>
          <a:p>
            <a:pPr marL="228600" indent="-228600">
              <a:buFont typeface="+mj-lt"/>
              <a:buAutoNum type="arabicPeriod" startAt="6"/>
            </a:pPr>
            <a:r>
              <a:rPr lang="en-US" sz="1200" dirty="0" smtClean="0">
                <a:solidFill>
                  <a:schemeClr val="bg2">
                    <a:lumMod val="50000"/>
                  </a:schemeClr>
                </a:solidFill>
              </a:rPr>
              <a:t>Install</a:t>
            </a:r>
          </a:p>
        </p:txBody>
      </p:sp>
      <p:sp>
        <p:nvSpPr>
          <p:cNvPr id="8" name="TextBox 7"/>
          <p:cNvSpPr txBox="1"/>
          <p:nvPr/>
        </p:nvSpPr>
        <p:spPr>
          <a:xfrm>
            <a:off x="6179700" y="951636"/>
            <a:ext cx="2879635" cy="2031325"/>
          </a:xfrm>
          <a:prstGeom prst="rect">
            <a:avLst/>
          </a:prstGeom>
          <a:solidFill>
            <a:schemeClr val="accent2"/>
          </a:solidFill>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smtClean="0">
                <a:solidFill>
                  <a:schemeClr val="bg2">
                    <a:lumMod val="50000"/>
                  </a:schemeClr>
                </a:solidFill>
              </a:rPr>
              <a:t>Configuration</a:t>
            </a:r>
            <a:endParaRPr lang="en-US" dirty="0">
              <a:solidFill>
                <a:schemeClr val="bg2">
                  <a:lumMod val="50000"/>
                </a:schemeClr>
              </a:solidFill>
              <a:latin typeface="Courier"/>
              <a:cs typeface="Courier"/>
            </a:endParaRPr>
          </a:p>
          <a:p>
            <a:pPr marL="228600" indent="-228600">
              <a:buFont typeface="+mj-lt"/>
              <a:buAutoNum type="arabicPeriod" startAt="11"/>
            </a:pPr>
            <a:r>
              <a:rPr lang="en-US" sz="1200" dirty="0">
                <a:solidFill>
                  <a:schemeClr val="bg2">
                    <a:lumMod val="50000"/>
                  </a:schemeClr>
                </a:solidFill>
              </a:rPr>
              <a:t>Choose a Domain Location</a:t>
            </a:r>
          </a:p>
          <a:p>
            <a:pPr marL="228600" indent="-228600">
              <a:buFont typeface="+mj-lt"/>
              <a:buAutoNum type="arabicPeriod" startAt="11"/>
            </a:pPr>
            <a:r>
              <a:rPr lang="en-US" sz="1200" dirty="0">
                <a:solidFill>
                  <a:schemeClr val="bg2">
                    <a:lumMod val="50000"/>
                  </a:schemeClr>
                </a:solidFill>
              </a:rPr>
              <a:t>Create a Domain using product templates</a:t>
            </a:r>
          </a:p>
          <a:p>
            <a:pPr marL="228600" indent="-228600">
              <a:buFont typeface="+mj-lt"/>
              <a:buAutoNum type="arabicPeriod" startAt="11"/>
            </a:pPr>
            <a:r>
              <a:rPr lang="en-US" sz="1200" dirty="0">
                <a:solidFill>
                  <a:schemeClr val="bg2">
                    <a:lumMod val="50000"/>
                  </a:schemeClr>
                </a:solidFill>
              </a:rPr>
              <a:t>Provide administrator credentials</a:t>
            </a:r>
          </a:p>
          <a:p>
            <a:pPr marL="228600" indent="-228600">
              <a:buFont typeface="+mj-lt"/>
              <a:buAutoNum type="arabicPeriod" startAt="11"/>
            </a:pPr>
            <a:r>
              <a:rPr lang="en-US" sz="1200" dirty="0">
                <a:solidFill>
                  <a:schemeClr val="bg2">
                    <a:lumMod val="50000"/>
                  </a:schemeClr>
                </a:solidFill>
              </a:rPr>
              <a:t>Choose JDK</a:t>
            </a:r>
          </a:p>
          <a:p>
            <a:pPr marL="228600" indent="-228600">
              <a:buFont typeface="+mj-lt"/>
              <a:buAutoNum type="arabicPeriod" startAt="11"/>
            </a:pPr>
            <a:r>
              <a:rPr lang="en-US" sz="1200" dirty="0">
                <a:solidFill>
                  <a:schemeClr val="bg2">
                    <a:lumMod val="50000"/>
                  </a:schemeClr>
                </a:solidFill>
              </a:rPr>
              <a:t>Configure Admin Server</a:t>
            </a:r>
          </a:p>
          <a:p>
            <a:pPr marL="228600" indent="-228600">
              <a:buFont typeface="+mj-lt"/>
              <a:buAutoNum type="arabicPeriod" startAt="11"/>
            </a:pPr>
            <a:r>
              <a:rPr lang="en-US" sz="1200" dirty="0">
                <a:solidFill>
                  <a:schemeClr val="bg2">
                    <a:lumMod val="50000"/>
                  </a:schemeClr>
                </a:solidFill>
              </a:rPr>
              <a:t>Configure Node Manager</a:t>
            </a:r>
          </a:p>
          <a:p>
            <a:pPr marL="228600" indent="-228600">
              <a:buFont typeface="+mj-lt"/>
              <a:buAutoNum type="arabicPeriod" startAt="11"/>
            </a:pPr>
            <a:r>
              <a:rPr lang="en-US" sz="1200" dirty="0">
                <a:solidFill>
                  <a:schemeClr val="bg2">
                    <a:lumMod val="50000"/>
                  </a:schemeClr>
                </a:solidFill>
              </a:rPr>
              <a:t>Configure Managed </a:t>
            </a:r>
            <a:r>
              <a:rPr lang="en-US" sz="1200" dirty="0" smtClean="0">
                <a:solidFill>
                  <a:schemeClr val="bg2">
                    <a:lumMod val="50000"/>
                  </a:schemeClr>
                </a:solidFill>
              </a:rPr>
              <a:t>Servers</a:t>
            </a:r>
          </a:p>
          <a:p>
            <a:pPr marL="228600" indent="-228600">
              <a:buFont typeface="+mj-lt"/>
              <a:buAutoNum type="arabicPeriod" startAt="11"/>
            </a:pPr>
            <a:r>
              <a:rPr lang="en-US" sz="1200" dirty="0" smtClean="0">
                <a:solidFill>
                  <a:schemeClr val="bg2">
                    <a:lumMod val="50000"/>
                  </a:schemeClr>
                </a:solidFill>
              </a:rPr>
              <a:t>Configure Clusters</a:t>
            </a:r>
          </a:p>
        </p:txBody>
      </p:sp>
      <p:sp>
        <p:nvSpPr>
          <p:cNvPr id="3" name="Rectangle 2"/>
          <p:cNvSpPr/>
          <p:nvPr/>
        </p:nvSpPr>
        <p:spPr>
          <a:xfrm rot="19800000">
            <a:off x="1005301" y="1557488"/>
            <a:ext cx="7291102" cy="1754327"/>
          </a:xfrm>
          <a:prstGeom prst="rect">
            <a:avLst/>
          </a:prstGeom>
          <a:noFill/>
        </p:spPr>
        <p:txBody>
          <a:bodyPr wrap="square" lIns="91440" tIns="45720" rIns="91440" bIns="45720">
            <a:spAutoFit/>
          </a:bodyPr>
          <a:lstStyle/>
          <a:p>
            <a:pPr algn="ctr"/>
            <a:r>
              <a:rPr lang="en-US" sz="5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Complex Application Server Setup</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143347010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 Drift</a:t>
            </a:r>
            <a:endParaRPr lang="en-US" dirty="0"/>
          </a:p>
        </p:txBody>
      </p:sp>
      <p:sp>
        <p:nvSpPr>
          <p:cNvPr id="77" name="Rectangle 76"/>
          <p:cNvSpPr/>
          <p:nvPr/>
        </p:nvSpPr>
        <p:spPr>
          <a:xfrm>
            <a:off x="1651067" y="2006004"/>
            <a:ext cx="1866885" cy="488294"/>
          </a:xfrm>
          <a:prstGeom prst="rect">
            <a:avLst/>
          </a:prstGeom>
          <a:solidFill>
            <a:schemeClr val="accent1">
              <a:lumMod val="75000"/>
            </a:schemeClr>
          </a:solidFill>
          <a:ln>
            <a:solidFill>
              <a:srgbClr val="4D4D4D"/>
            </a:solidFill>
          </a:ln>
        </p:spPr>
        <p:style>
          <a:lnRef idx="1">
            <a:schemeClr val="accent4"/>
          </a:lnRef>
          <a:fillRef idx="1002">
            <a:schemeClr val="lt1"/>
          </a:fillRef>
          <a:effectRef idx="2">
            <a:schemeClr val="accent4"/>
          </a:effectRef>
          <a:fontRef idx="minor">
            <a:schemeClr val="lt1"/>
          </a:fontRef>
        </p:style>
        <p:txBody>
          <a:bodyPr rtlCol="0" anchor="ctr"/>
          <a:lstStyle/>
          <a:p>
            <a:pPr algn="ctr"/>
            <a:r>
              <a:rPr lang="en-US" sz="1600" b="1" dirty="0">
                <a:solidFill>
                  <a:schemeClr val="bg1"/>
                </a:solidFill>
                <a:latin typeface="Courier"/>
                <a:cs typeface="Courier"/>
              </a:rPr>
              <a:t>w</a:t>
            </a:r>
            <a:r>
              <a:rPr lang="en-US" sz="1600" b="1" dirty="0" smtClean="0">
                <a:solidFill>
                  <a:schemeClr val="bg1"/>
                </a:solidFill>
                <a:latin typeface="Courier"/>
                <a:cs typeface="Courier"/>
              </a:rPr>
              <a:t>ar / ear</a:t>
            </a:r>
            <a:endParaRPr lang="en-US" sz="1600" b="1" dirty="0">
              <a:solidFill>
                <a:schemeClr val="bg1"/>
              </a:solidFill>
              <a:latin typeface="Courier"/>
              <a:cs typeface="Courier"/>
            </a:endParaRPr>
          </a:p>
        </p:txBody>
      </p:sp>
      <p:sp>
        <p:nvSpPr>
          <p:cNvPr id="64" name="Rectangle 63"/>
          <p:cNvSpPr/>
          <p:nvPr/>
        </p:nvSpPr>
        <p:spPr>
          <a:xfrm>
            <a:off x="5692200" y="3496070"/>
            <a:ext cx="1866885" cy="488294"/>
          </a:xfrm>
          <a:prstGeom prst="rect">
            <a:avLst/>
          </a:prstGeom>
          <a:ln>
            <a:solidFill>
              <a:srgbClr val="4D4D4D"/>
            </a:solidFill>
          </a:ln>
        </p:spPr>
        <p:style>
          <a:lnRef idx="1">
            <a:schemeClr val="accent4"/>
          </a:lnRef>
          <a:fillRef idx="1002">
            <a:schemeClr val="lt1"/>
          </a:fillRef>
          <a:effectRef idx="2">
            <a:schemeClr val="accent4"/>
          </a:effectRef>
          <a:fontRef idx="minor">
            <a:schemeClr val="lt1"/>
          </a:fontRef>
        </p:style>
        <p:txBody>
          <a:bodyPr rtlCol="0" anchor="ctr"/>
          <a:lstStyle/>
          <a:p>
            <a:pPr algn="ctr"/>
            <a:r>
              <a:rPr lang="en-US" sz="1400" b="1" dirty="0" smtClean="0">
                <a:solidFill>
                  <a:schemeClr val="accent1">
                    <a:lumMod val="75000"/>
                  </a:schemeClr>
                </a:solidFill>
              </a:rPr>
              <a:t>Configuration</a:t>
            </a:r>
            <a:endParaRPr lang="en-US" sz="1400" b="1" dirty="0">
              <a:solidFill>
                <a:schemeClr val="accent1">
                  <a:lumMod val="75000"/>
                </a:schemeClr>
              </a:solidFill>
            </a:endParaRPr>
          </a:p>
        </p:txBody>
      </p:sp>
      <p:sp>
        <p:nvSpPr>
          <p:cNvPr id="76" name="Rectangle 75"/>
          <p:cNvSpPr/>
          <p:nvPr/>
        </p:nvSpPr>
        <p:spPr>
          <a:xfrm>
            <a:off x="1651067" y="3496070"/>
            <a:ext cx="1866885" cy="488293"/>
          </a:xfrm>
          <a:prstGeom prst="rect">
            <a:avLst/>
          </a:prstGeom>
          <a:solidFill>
            <a:schemeClr val="accent1">
              <a:lumMod val="75000"/>
            </a:schemeClr>
          </a:solidFill>
          <a:ln>
            <a:solidFill>
              <a:srgbClr val="4D4D4D"/>
            </a:solidFill>
          </a:ln>
        </p:spPr>
        <p:style>
          <a:lnRef idx="1">
            <a:schemeClr val="accent4"/>
          </a:lnRef>
          <a:fillRef idx="1002">
            <a:schemeClr val="lt1"/>
          </a:fillRef>
          <a:effectRef idx="2">
            <a:schemeClr val="accent4"/>
          </a:effectRef>
          <a:fontRef idx="minor">
            <a:schemeClr val="lt1"/>
          </a:fontRef>
        </p:style>
        <p:txBody>
          <a:bodyPr rtlCol="0" anchor="ctr"/>
          <a:lstStyle/>
          <a:p>
            <a:pPr algn="ctr"/>
            <a:r>
              <a:rPr lang="en-US" sz="1400" b="1" dirty="0" smtClean="0">
                <a:solidFill>
                  <a:schemeClr val="bg1"/>
                </a:solidFill>
              </a:rPr>
              <a:t>Configuration</a:t>
            </a:r>
          </a:p>
        </p:txBody>
      </p:sp>
      <p:sp>
        <p:nvSpPr>
          <p:cNvPr id="81" name="Rectangle 80"/>
          <p:cNvSpPr/>
          <p:nvPr/>
        </p:nvSpPr>
        <p:spPr>
          <a:xfrm>
            <a:off x="1651067" y="2006004"/>
            <a:ext cx="1866885" cy="488294"/>
          </a:xfrm>
          <a:prstGeom prst="rect">
            <a:avLst/>
          </a:prstGeom>
          <a:solidFill>
            <a:schemeClr val="accent1">
              <a:lumMod val="75000"/>
            </a:schemeClr>
          </a:solidFill>
          <a:ln>
            <a:solidFill>
              <a:srgbClr val="4D4D4D"/>
            </a:solidFill>
          </a:ln>
        </p:spPr>
        <p:style>
          <a:lnRef idx="1">
            <a:schemeClr val="accent4"/>
          </a:lnRef>
          <a:fillRef idx="1002">
            <a:schemeClr val="lt1"/>
          </a:fillRef>
          <a:effectRef idx="2">
            <a:schemeClr val="accent4"/>
          </a:effectRef>
          <a:fontRef idx="minor">
            <a:schemeClr val="lt1"/>
          </a:fontRef>
        </p:style>
        <p:txBody>
          <a:bodyPr rtlCol="0" anchor="ctr"/>
          <a:lstStyle/>
          <a:p>
            <a:pPr algn="ctr"/>
            <a:r>
              <a:rPr lang="en-US" sz="1400" b="1" dirty="0">
                <a:solidFill>
                  <a:schemeClr val="bg1"/>
                </a:solidFill>
                <a:latin typeface="Courier"/>
                <a:cs typeface="Courier"/>
              </a:rPr>
              <a:t>war / ear</a:t>
            </a:r>
          </a:p>
        </p:txBody>
      </p:sp>
      <p:sp>
        <p:nvSpPr>
          <p:cNvPr id="85" name="Rectangle 84"/>
          <p:cNvSpPr/>
          <p:nvPr/>
        </p:nvSpPr>
        <p:spPr>
          <a:xfrm>
            <a:off x="1395647" y="1798344"/>
            <a:ext cx="2388944" cy="2716371"/>
          </a:xfrm>
          <a:prstGeom prst="rect">
            <a:avLst/>
          </a:prstGeom>
          <a:no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smtClean="0"/>
          </a:p>
          <a:p>
            <a:pPr algn="ctr"/>
            <a:endParaRPr lang="en-US" dirty="0"/>
          </a:p>
        </p:txBody>
      </p:sp>
      <p:sp>
        <p:nvSpPr>
          <p:cNvPr id="86" name="TextBox 85"/>
          <p:cNvSpPr txBox="1"/>
          <p:nvPr/>
        </p:nvSpPr>
        <p:spPr>
          <a:xfrm>
            <a:off x="1546528" y="4145383"/>
            <a:ext cx="2080129" cy="369332"/>
          </a:xfrm>
          <a:prstGeom prst="rect">
            <a:avLst/>
          </a:prstGeom>
          <a:noFill/>
        </p:spPr>
        <p:txBody>
          <a:bodyPr wrap="none" rtlCol="0">
            <a:spAutoFit/>
          </a:bodyPr>
          <a:lstStyle/>
          <a:p>
            <a:r>
              <a:rPr lang="en-US" dirty="0" smtClean="0">
                <a:solidFill>
                  <a:schemeClr val="bg1"/>
                </a:solidFill>
              </a:rPr>
              <a:t>Dev. Environment</a:t>
            </a:r>
            <a:endParaRPr lang="en-US" dirty="0">
              <a:solidFill>
                <a:schemeClr val="bg1"/>
              </a:solidFill>
            </a:endParaRPr>
          </a:p>
        </p:txBody>
      </p:sp>
      <p:sp>
        <p:nvSpPr>
          <p:cNvPr id="87" name="Rectangle 86"/>
          <p:cNvSpPr/>
          <p:nvPr/>
        </p:nvSpPr>
        <p:spPr>
          <a:xfrm>
            <a:off x="5412550" y="1798344"/>
            <a:ext cx="2388944" cy="2716371"/>
          </a:xfrm>
          <a:prstGeom prst="rect">
            <a:avLst/>
          </a:prstGeom>
          <a:no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smtClean="0"/>
          </a:p>
          <a:p>
            <a:pPr algn="ctr"/>
            <a:endParaRPr lang="en-US" dirty="0"/>
          </a:p>
        </p:txBody>
      </p:sp>
      <p:sp>
        <p:nvSpPr>
          <p:cNvPr id="89" name="TextBox 88"/>
          <p:cNvSpPr txBox="1"/>
          <p:nvPr/>
        </p:nvSpPr>
        <p:spPr>
          <a:xfrm>
            <a:off x="5496839" y="4145383"/>
            <a:ext cx="2229246" cy="369332"/>
          </a:xfrm>
          <a:prstGeom prst="rect">
            <a:avLst/>
          </a:prstGeom>
          <a:noFill/>
        </p:spPr>
        <p:txBody>
          <a:bodyPr wrap="none" rtlCol="0">
            <a:spAutoFit/>
          </a:bodyPr>
          <a:lstStyle/>
          <a:p>
            <a:r>
              <a:rPr lang="en-US" dirty="0" smtClean="0">
                <a:solidFill>
                  <a:schemeClr val="bg1"/>
                </a:solidFill>
              </a:rPr>
              <a:t>Prod. Environment</a:t>
            </a:r>
            <a:endParaRPr lang="en-US" dirty="0">
              <a:solidFill>
                <a:schemeClr val="bg1"/>
              </a:solidFill>
            </a:endParaRPr>
          </a:p>
        </p:txBody>
      </p:sp>
      <p:sp>
        <p:nvSpPr>
          <p:cNvPr id="92" name="TextBox 91"/>
          <p:cNvSpPr txBox="1"/>
          <p:nvPr/>
        </p:nvSpPr>
        <p:spPr>
          <a:xfrm>
            <a:off x="238894" y="930606"/>
            <a:ext cx="8713362" cy="830997"/>
          </a:xfrm>
          <a:prstGeom prst="rect">
            <a:avLst/>
          </a:prstGeom>
          <a:noFill/>
        </p:spPr>
        <p:txBody>
          <a:bodyPr wrap="square" rtlCol="0">
            <a:spAutoFit/>
          </a:bodyPr>
          <a:lstStyle/>
          <a:p>
            <a:pPr algn="ctr"/>
            <a:r>
              <a:rPr lang="en-US" sz="2400" dirty="0" smtClean="0">
                <a:solidFill>
                  <a:schemeClr val="bg1"/>
                </a:solidFill>
                <a:latin typeface="Arial"/>
                <a:cs typeface="Arial"/>
              </a:rPr>
              <a:t>Standard</a:t>
            </a:r>
            <a:r>
              <a:rPr lang="en-US" sz="2400" dirty="0" smtClean="0">
                <a:solidFill>
                  <a:schemeClr val="bg1"/>
                </a:solidFill>
              </a:rPr>
              <a:t> </a:t>
            </a:r>
            <a:r>
              <a:rPr lang="en-US" sz="2400" dirty="0" smtClean="0">
                <a:solidFill>
                  <a:schemeClr val="bg1"/>
                </a:solidFill>
                <a:latin typeface="Courier"/>
                <a:cs typeface="Courier"/>
              </a:rPr>
              <a:t>war/ear</a:t>
            </a:r>
            <a:r>
              <a:rPr lang="en-US" sz="2400" dirty="0" smtClean="0">
                <a:solidFill>
                  <a:schemeClr val="bg1"/>
                </a:solidFill>
              </a:rPr>
              <a:t> </a:t>
            </a:r>
            <a:r>
              <a:rPr lang="en-US" sz="2400" dirty="0" smtClean="0">
                <a:solidFill>
                  <a:schemeClr val="bg1"/>
                </a:solidFill>
                <a:latin typeface="Arial"/>
                <a:cs typeface="Arial"/>
              </a:rPr>
              <a:t>packaging causes drift across environments</a:t>
            </a:r>
            <a:endParaRPr lang="en-US" sz="2400" dirty="0">
              <a:solidFill>
                <a:schemeClr val="bg1"/>
              </a:solidFill>
              <a:latin typeface="Arial"/>
              <a:cs typeface="Arial"/>
            </a:endParaRPr>
          </a:p>
        </p:txBody>
      </p:sp>
      <p:sp>
        <p:nvSpPr>
          <p:cNvPr id="13" name="Rectangle 12"/>
          <p:cNvSpPr/>
          <p:nvPr/>
        </p:nvSpPr>
        <p:spPr>
          <a:xfrm>
            <a:off x="1651067" y="2755589"/>
            <a:ext cx="1866885" cy="488293"/>
          </a:xfrm>
          <a:prstGeom prst="rect">
            <a:avLst/>
          </a:prstGeom>
          <a:solidFill>
            <a:schemeClr val="accent1">
              <a:lumMod val="75000"/>
            </a:schemeClr>
          </a:solidFill>
          <a:ln>
            <a:solidFill>
              <a:srgbClr val="4D4D4D"/>
            </a:solidFill>
          </a:ln>
        </p:spPr>
        <p:style>
          <a:lnRef idx="1">
            <a:schemeClr val="accent4"/>
          </a:lnRef>
          <a:fillRef idx="1002">
            <a:schemeClr val="lt1"/>
          </a:fillRef>
          <a:effectRef idx="2">
            <a:schemeClr val="accent4"/>
          </a:effectRef>
          <a:fontRef idx="minor">
            <a:schemeClr val="lt1"/>
          </a:fontRef>
        </p:style>
        <p:txBody>
          <a:bodyPr rtlCol="0" anchor="ctr"/>
          <a:lstStyle/>
          <a:p>
            <a:pPr algn="ctr"/>
            <a:r>
              <a:rPr lang="en-US" sz="1400" b="1" dirty="0" smtClean="0">
                <a:solidFill>
                  <a:schemeClr val="bg1"/>
                </a:solidFill>
              </a:rPr>
              <a:t>App Server </a:t>
            </a:r>
            <a:r>
              <a:rPr lang="en-US" sz="1400" b="1" dirty="0" err="1">
                <a:solidFill>
                  <a:schemeClr val="bg1"/>
                </a:solidFill>
                <a:latin typeface="Courier"/>
                <a:cs typeface="Courier"/>
              </a:rPr>
              <a:t>c</a:t>
            </a:r>
            <a:r>
              <a:rPr lang="en-US" sz="1400" b="1" dirty="0" err="1" smtClean="0">
                <a:solidFill>
                  <a:schemeClr val="bg1"/>
                </a:solidFill>
                <a:latin typeface="Courier"/>
                <a:cs typeface="Courier"/>
              </a:rPr>
              <a:t>lasspath</a:t>
            </a:r>
            <a:endParaRPr lang="en-US" sz="1400" b="1" dirty="0" smtClean="0">
              <a:solidFill>
                <a:schemeClr val="bg1"/>
              </a:solidFill>
              <a:latin typeface="Courier"/>
              <a:cs typeface="Courier"/>
            </a:endParaRPr>
          </a:p>
        </p:txBody>
      </p:sp>
      <p:sp>
        <p:nvSpPr>
          <p:cNvPr id="15" name="Rectangle 14"/>
          <p:cNvSpPr/>
          <p:nvPr/>
        </p:nvSpPr>
        <p:spPr>
          <a:xfrm>
            <a:off x="5708324" y="2757079"/>
            <a:ext cx="1866885" cy="488294"/>
          </a:xfrm>
          <a:prstGeom prst="rect">
            <a:avLst/>
          </a:prstGeom>
          <a:ln>
            <a:solidFill>
              <a:srgbClr val="4D4D4D"/>
            </a:solidFill>
          </a:ln>
        </p:spPr>
        <p:style>
          <a:lnRef idx="1">
            <a:schemeClr val="accent4"/>
          </a:lnRef>
          <a:fillRef idx="1002">
            <a:schemeClr val="lt1"/>
          </a:fillRef>
          <a:effectRef idx="2">
            <a:schemeClr val="accent4"/>
          </a:effectRef>
          <a:fontRef idx="minor">
            <a:schemeClr val="lt1"/>
          </a:fontRef>
        </p:style>
        <p:txBody>
          <a:bodyPr rtlCol="0" anchor="ctr"/>
          <a:lstStyle/>
          <a:p>
            <a:pPr algn="ctr"/>
            <a:r>
              <a:rPr lang="en-US" sz="1400" b="1" dirty="0">
                <a:solidFill>
                  <a:schemeClr val="accent2"/>
                </a:solidFill>
              </a:rPr>
              <a:t>App Server </a:t>
            </a:r>
            <a:r>
              <a:rPr lang="en-US" sz="1400" b="1" dirty="0" err="1">
                <a:solidFill>
                  <a:schemeClr val="accent2"/>
                </a:solidFill>
                <a:latin typeface="Courier"/>
                <a:cs typeface="Courier"/>
              </a:rPr>
              <a:t>classpath</a:t>
            </a:r>
            <a:endParaRPr lang="en-US" sz="1400" b="1" dirty="0">
              <a:solidFill>
                <a:schemeClr val="accent2"/>
              </a:solidFill>
              <a:latin typeface="Courier"/>
              <a:cs typeface="Courier"/>
            </a:endParaRPr>
          </a:p>
        </p:txBody>
      </p:sp>
      <p:sp>
        <p:nvSpPr>
          <p:cNvPr id="82" name="Multiply 81"/>
          <p:cNvSpPr/>
          <p:nvPr/>
        </p:nvSpPr>
        <p:spPr>
          <a:xfrm>
            <a:off x="5626328" y="2293082"/>
            <a:ext cx="2112330" cy="1647104"/>
          </a:xfrm>
          <a:prstGeom prst="mathMultiply">
            <a:avLst/>
          </a:prstGeom>
          <a:solidFill>
            <a:srgbClr val="FF0000"/>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6618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2.93852E-6 -2.34568E-6 L 0.44164 -0.00247 " pathEditMode="relative" rAng="0" ptsTypes="AA">
                                      <p:cBhvr>
                                        <p:cTn id="6" dur="2000" fill="hold"/>
                                        <p:tgtEl>
                                          <p:spTgt spid="81"/>
                                        </p:tgtEl>
                                        <p:attrNameLst>
                                          <p:attrName>ppt_x</p:attrName>
                                          <p:attrName>ppt_y</p:attrName>
                                        </p:attrNameLst>
                                      </p:cBhvr>
                                      <p:rCtr x="22074" y="-123"/>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2"/>
                                        </p:tgtEl>
                                        <p:attrNameLst>
                                          <p:attrName>style.visibility</p:attrName>
                                        </p:attrNameLst>
                                      </p:cBhvr>
                                      <p:to>
                                        <p:strVal val="visible"/>
                                      </p:to>
                                    </p:set>
                                    <p:animEffect transition="in" filter="fade">
                                      <p:cBhvr>
                                        <p:cTn id="11"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Boilerplate code</a:t>
            </a:r>
            <a:endParaRPr lang="en-US" dirty="0"/>
          </a:p>
        </p:txBody>
      </p:sp>
      <p:sp>
        <p:nvSpPr>
          <p:cNvPr id="3" name="Content Placeholder 2"/>
          <p:cNvSpPr>
            <a:spLocks noGrp="1"/>
          </p:cNvSpPr>
          <p:nvPr>
            <p:ph sz="quarter" idx="10"/>
          </p:nvPr>
        </p:nvSpPr>
        <p:spPr>
          <a:xfrm>
            <a:off x="457200" y="1108074"/>
            <a:ext cx="8229600" cy="1921179"/>
          </a:xfrm>
        </p:spPr>
        <p:txBody>
          <a:bodyPr anchor="ctr">
            <a:normAutofit/>
          </a:bodyPr>
          <a:lstStyle/>
          <a:p>
            <a:pPr marL="0" indent="0" algn="ctr">
              <a:buNone/>
            </a:pPr>
            <a:r>
              <a:rPr lang="en-US" sz="2200" dirty="0" smtClean="0"/>
              <a:t>Every application that accesses a relational database with </a:t>
            </a:r>
            <a:r>
              <a:rPr lang="en-US" sz="2200" dirty="0" smtClean="0">
                <a:latin typeface="Courier"/>
                <a:cs typeface="Courier"/>
              </a:rPr>
              <a:t>JDBC</a:t>
            </a:r>
            <a:r>
              <a:rPr lang="en-US" sz="2200" dirty="0" smtClean="0"/>
              <a:t> needs to configure a </a:t>
            </a:r>
            <a:r>
              <a:rPr lang="en-US" sz="2200" dirty="0" err="1" smtClean="0">
                <a:latin typeface="Courier"/>
                <a:cs typeface="Courier"/>
              </a:rPr>
              <a:t>JdbcTemplate</a:t>
            </a:r>
            <a:r>
              <a:rPr lang="en-US" sz="2200" dirty="0" smtClean="0"/>
              <a:t> and a </a:t>
            </a:r>
            <a:r>
              <a:rPr lang="en-US" sz="2200" dirty="0" err="1" smtClean="0">
                <a:latin typeface="Courier"/>
                <a:cs typeface="Courier"/>
              </a:rPr>
              <a:t>DataSource</a:t>
            </a:r>
            <a:endParaRPr lang="en-US" sz="2200" dirty="0">
              <a:latin typeface="Courier"/>
              <a:cs typeface="Courier"/>
            </a:endParaRPr>
          </a:p>
        </p:txBody>
      </p:sp>
      <p:pic>
        <p:nvPicPr>
          <p:cNvPr id="4" name="Picture 3" descr="Screen Shot 2016-01-23 at 9.27.2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6665" y="3029253"/>
            <a:ext cx="4445000" cy="1346200"/>
          </a:xfrm>
          <a:prstGeom prst="rect">
            <a:avLst/>
          </a:prstGeom>
        </p:spPr>
      </p:pic>
      <p:pic>
        <p:nvPicPr>
          <p:cNvPr id="7" name="Picture 6" descr="Screen Shot 2016-01-23 at 9.35.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0" y="3029253"/>
            <a:ext cx="4533900" cy="1346200"/>
          </a:xfrm>
          <a:prstGeom prst="rect">
            <a:avLst/>
          </a:prstGeom>
        </p:spPr>
      </p:pic>
    </p:spTree>
    <p:extLst>
      <p:ext uri="{BB962C8B-B14F-4D97-AF65-F5344CB8AC3E}">
        <p14:creationId xmlns:p14="http://schemas.microsoft.com/office/powerpoint/2010/main" val="332287887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Boilerplate code</a:t>
            </a:r>
          </a:p>
        </p:txBody>
      </p:sp>
      <p:pic>
        <p:nvPicPr>
          <p:cNvPr id="4" name="Picture 3" descr="Screen Shot 2016-02-17 at 5.26.2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2286" y="943427"/>
            <a:ext cx="5454951" cy="3655098"/>
          </a:xfrm>
          <a:prstGeom prst="rect">
            <a:avLst/>
          </a:prstGeom>
        </p:spPr>
      </p:pic>
      <p:sp>
        <p:nvSpPr>
          <p:cNvPr id="5" name="TextBox 4"/>
          <p:cNvSpPr txBox="1"/>
          <p:nvPr/>
        </p:nvSpPr>
        <p:spPr>
          <a:xfrm>
            <a:off x="118533" y="943427"/>
            <a:ext cx="3389086" cy="3655097"/>
          </a:xfrm>
          <a:prstGeom prst="rect">
            <a:avLst/>
          </a:prstGeom>
          <a:noFill/>
        </p:spPr>
        <p:txBody>
          <a:bodyPr wrap="square" rtlCol="0" anchor="ctr">
            <a:noAutofit/>
          </a:bodyPr>
          <a:lstStyle/>
          <a:p>
            <a:r>
              <a:rPr lang="en-US" sz="2400" dirty="0" smtClean="0">
                <a:solidFill>
                  <a:schemeClr val="bg1"/>
                </a:solidFill>
                <a:latin typeface="Arial"/>
                <a:cs typeface="Arial"/>
              </a:rPr>
              <a:t>To get a </a:t>
            </a:r>
            <a:r>
              <a:rPr lang="en-US" sz="2400" dirty="0" err="1" smtClean="0">
                <a:solidFill>
                  <a:schemeClr val="bg1"/>
                </a:solidFill>
                <a:latin typeface="Arial"/>
                <a:cs typeface="Arial"/>
              </a:rPr>
              <a:t>db</a:t>
            </a:r>
            <a:r>
              <a:rPr lang="en-US" sz="2400" dirty="0" smtClean="0">
                <a:solidFill>
                  <a:schemeClr val="bg1"/>
                </a:solidFill>
                <a:latin typeface="Arial"/>
                <a:cs typeface="Arial"/>
              </a:rPr>
              <a:t> connection</a:t>
            </a:r>
          </a:p>
          <a:p>
            <a:endParaRPr lang="en-US" sz="2000" dirty="0">
              <a:solidFill>
                <a:schemeClr val="bg1"/>
              </a:solidFill>
              <a:latin typeface="Arial"/>
              <a:cs typeface="Arial"/>
            </a:endParaRPr>
          </a:p>
          <a:p>
            <a:pPr marL="285750" indent="-285750">
              <a:buFont typeface="Arial"/>
              <a:buChar char="•"/>
            </a:pPr>
            <a:r>
              <a:rPr lang="en-US" sz="2000" dirty="0" smtClean="0">
                <a:solidFill>
                  <a:schemeClr val="bg1"/>
                </a:solidFill>
                <a:latin typeface="Arial"/>
                <a:cs typeface="Arial"/>
              </a:rPr>
              <a:t>Set Driver</a:t>
            </a:r>
          </a:p>
          <a:p>
            <a:endParaRPr lang="en-US" sz="2000" dirty="0" smtClean="0">
              <a:solidFill>
                <a:schemeClr val="bg1"/>
              </a:solidFill>
              <a:latin typeface="Arial"/>
              <a:cs typeface="Arial"/>
            </a:endParaRPr>
          </a:p>
          <a:p>
            <a:pPr marL="285750" indent="-285750">
              <a:buFont typeface="Arial"/>
              <a:buChar char="•"/>
            </a:pPr>
            <a:r>
              <a:rPr lang="en-US" sz="2000" dirty="0" smtClean="0">
                <a:solidFill>
                  <a:schemeClr val="bg1"/>
                </a:solidFill>
                <a:latin typeface="Arial"/>
                <a:cs typeface="Arial"/>
              </a:rPr>
              <a:t>Set Connection URL</a:t>
            </a:r>
          </a:p>
          <a:p>
            <a:pPr marL="285750" indent="-285750">
              <a:buFont typeface="Arial"/>
              <a:buChar char="•"/>
            </a:pPr>
            <a:endParaRPr lang="en-US" sz="2000" dirty="0">
              <a:solidFill>
                <a:schemeClr val="bg1"/>
              </a:solidFill>
              <a:latin typeface="Arial"/>
              <a:cs typeface="Arial"/>
            </a:endParaRPr>
          </a:p>
          <a:p>
            <a:pPr marL="285750" indent="-285750">
              <a:buFont typeface="Arial"/>
              <a:buChar char="•"/>
            </a:pPr>
            <a:r>
              <a:rPr lang="en-US" sz="2000" dirty="0" smtClean="0">
                <a:solidFill>
                  <a:schemeClr val="bg1"/>
                </a:solidFill>
                <a:latin typeface="Arial"/>
                <a:cs typeface="Arial"/>
              </a:rPr>
              <a:t>Set Username</a:t>
            </a:r>
          </a:p>
          <a:p>
            <a:pPr marL="285750" indent="-285750">
              <a:buFont typeface="Arial"/>
              <a:buChar char="•"/>
            </a:pPr>
            <a:endParaRPr lang="en-US" sz="2000" dirty="0">
              <a:solidFill>
                <a:schemeClr val="bg1"/>
              </a:solidFill>
              <a:latin typeface="Arial"/>
              <a:cs typeface="Arial"/>
            </a:endParaRPr>
          </a:p>
          <a:p>
            <a:pPr marL="285750" indent="-285750">
              <a:buFont typeface="Arial"/>
              <a:buChar char="•"/>
            </a:pPr>
            <a:r>
              <a:rPr lang="en-US" sz="2000" dirty="0" smtClean="0">
                <a:solidFill>
                  <a:schemeClr val="bg1"/>
                </a:solidFill>
                <a:latin typeface="Arial"/>
                <a:cs typeface="Arial"/>
              </a:rPr>
              <a:t>Set Password</a:t>
            </a:r>
          </a:p>
          <a:p>
            <a:pPr marL="285750" indent="-285750">
              <a:buFont typeface="Arial"/>
              <a:buChar char="•"/>
            </a:pPr>
            <a:endParaRPr lang="en-US" sz="2000" dirty="0">
              <a:solidFill>
                <a:schemeClr val="bg1"/>
              </a:solidFill>
              <a:latin typeface="Arial"/>
              <a:cs typeface="Arial"/>
            </a:endParaRPr>
          </a:p>
          <a:p>
            <a:pPr marL="285750" indent="-285750">
              <a:buFont typeface="Arial"/>
              <a:buChar char="•"/>
            </a:pPr>
            <a:r>
              <a:rPr lang="en-US" sz="2000" dirty="0" smtClean="0">
                <a:solidFill>
                  <a:schemeClr val="bg1"/>
                </a:solidFill>
                <a:latin typeface="Arial"/>
                <a:cs typeface="Arial"/>
              </a:rPr>
              <a:t>Catch Exceptions</a:t>
            </a:r>
            <a:endParaRPr lang="en-US" dirty="0">
              <a:solidFill>
                <a:schemeClr val="bg1"/>
              </a:solidFill>
              <a:latin typeface="Arial"/>
              <a:cs typeface="Arial"/>
            </a:endParaRPr>
          </a:p>
          <a:p>
            <a:endParaRPr lang="en-US" dirty="0">
              <a:solidFill>
                <a:schemeClr val="bg1"/>
              </a:solidFill>
              <a:latin typeface="Arial"/>
              <a:cs typeface="Arial"/>
            </a:endParaRPr>
          </a:p>
        </p:txBody>
      </p:sp>
    </p:spTree>
    <p:extLst>
      <p:ext uri="{BB962C8B-B14F-4D97-AF65-F5344CB8AC3E}">
        <p14:creationId xmlns:p14="http://schemas.microsoft.com/office/powerpoint/2010/main" val="417071614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Dark_Template">
  <a:themeElements>
    <a:clrScheme name="Custom 1">
      <a:dk1>
        <a:srgbClr val="262626"/>
      </a:dk1>
      <a:lt1>
        <a:sysClr val="window" lastClr="FFFFFF"/>
      </a:lt1>
      <a:dk2>
        <a:srgbClr val="1B2831"/>
      </a:dk2>
      <a:lt2>
        <a:srgbClr val="F5F5F5"/>
      </a:lt2>
      <a:accent1>
        <a:srgbClr val="138A7E"/>
      </a:accent1>
      <a:accent2>
        <a:srgbClr val="0C5B50"/>
      </a:accent2>
      <a:accent3>
        <a:srgbClr val="8198A4"/>
      </a:accent3>
      <a:accent4>
        <a:srgbClr val="1A6FB7"/>
      </a:accent4>
      <a:accent5>
        <a:srgbClr val="E8E8E8"/>
      </a:accent5>
      <a:accent6>
        <a:srgbClr val="6D3F76"/>
      </a:accent6>
      <a:hlink>
        <a:srgbClr val="138A7E"/>
      </a:hlink>
      <a:folHlink>
        <a:srgbClr val="878787"/>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8881"/>
        </a:solidFill>
        <a:ln w="6350">
          <a:solidFill>
            <a:schemeClr val="bg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infopath/2007/PartnerControls"/>
    <ds:schemaRef ds:uri="http://purl.org/dc/elements/1.1/"/>
    <ds:schemaRef ds:uri="http://schemas.openxmlformats.org/package/2006/metadata/core-properties"/>
    <ds:schemaRef ds:uri="http://purl.org/dc/dcmitype/"/>
    <ds:schemaRef ds:uri="http://schemas.microsoft.com/office/2006/documentManagement/types"/>
    <ds:schemaRef ds:uri="http://purl.org/dc/terms/"/>
    <ds:schemaRef ds:uri="http://schemas.microsoft.com/sharepoint/v3/field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27011</TotalTime>
  <Words>1444</Words>
  <Application>Microsoft Macintosh PowerPoint</Application>
  <PresentationFormat>On-screen Show (16:9)</PresentationFormat>
  <Paragraphs>345</Paragraphs>
  <Slides>52</Slides>
  <Notes>8</Notes>
  <HiddenSlides>4</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Pivotal_Dark_Template</vt:lpstr>
      <vt:lpstr>PowerPoint Presentation</vt:lpstr>
      <vt:lpstr>Agenda</vt:lpstr>
      <vt:lpstr>Agenda</vt:lpstr>
      <vt:lpstr>Classpath Hell</vt:lpstr>
      <vt:lpstr>Resolving Classpath Hell</vt:lpstr>
      <vt:lpstr>PowerPoint Presentation</vt:lpstr>
      <vt:lpstr>Environment Drift</vt:lpstr>
      <vt:lpstr>Boilerplate code</vt:lpstr>
      <vt:lpstr>Boilerplate code</vt:lpstr>
      <vt:lpstr>Boilerplate code</vt:lpstr>
      <vt:lpstr>Debugging</vt:lpstr>
      <vt:lpstr>Agenda</vt:lpstr>
      <vt:lpstr>Spring Boot</vt:lpstr>
      <vt:lpstr>Spring Boot Adoption</vt:lpstr>
      <vt:lpstr>Agenda</vt:lpstr>
      <vt:lpstr>Capabilities</vt:lpstr>
      <vt:lpstr>Capabilities</vt:lpstr>
      <vt:lpstr>PowerPoint Presentation</vt:lpstr>
      <vt:lpstr>Spring Initializr</vt:lpstr>
      <vt:lpstr>Spring Initializr</vt:lpstr>
      <vt:lpstr>Supported Interfaces</vt:lpstr>
      <vt:lpstr>Supported Interfaces</vt:lpstr>
      <vt:lpstr>Supported Interfaces</vt:lpstr>
      <vt:lpstr>Supported Interfaces</vt:lpstr>
      <vt:lpstr>PowerPoint Presentation</vt:lpstr>
      <vt:lpstr>Spring Boot Starters</vt:lpstr>
      <vt:lpstr>Project pom.xml</vt:lpstr>
      <vt:lpstr>Starters vs Current Practice</vt:lpstr>
      <vt:lpstr>PowerPoint Presentation</vt:lpstr>
      <vt:lpstr>Make Jar not War!</vt:lpstr>
      <vt:lpstr>Benefits</vt:lpstr>
      <vt:lpstr>PowerPoint Presentation</vt:lpstr>
      <vt:lpstr>PowerPoint Presentation</vt:lpstr>
      <vt:lpstr>Profiles</vt:lpstr>
      <vt:lpstr>Profiles</vt:lpstr>
      <vt:lpstr>Externalized configuration</vt:lpstr>
      <vt:lpstr>Precedence of externalized configuration</vt:lpstr>
      <vt:lpstr>PowerPoint Presentation</vt:lpstr>
      <vt:lpstr>Developer Tools</vt:lpstr>
      <vt:lpstr>Automatic Restart</vt:lpstr>
      <vt:lpstr>LiveReload support</vt:lpstr>
      <vt:lpstr>PowerPoint Presentation</vt:lpstr>
      <vt:lpstr>Auto-Configuration</vt:lpstr>
      <vt:lpstr>Explicitly exclude Auto-Configuration</vt:lpstr>
      <vt:lpstr>Fine Tuning Auto-Configuration</vt:lpstr>
      <vt:lpstr>PowerPoint Presentation</vt:lpstr>
      <vt:lpstr>Actuator </vt:lpstr>
      <vt:lpstr>Actuator Services</vt:lpstr>
      <vt:lpstr>Types of Actuator Endpoints</vt:lpstr>
      <vt:lpstr>/health</vt:lpstr>
      <vt:lpstr>/metrics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Kartik Lunkad</cp:lastModifiedBy>
  <cp:revision>612</cp:revision>
  <dcterms:created xsi:type="dcterms:W3CDTF">2010-04-12T23:12:02Z</dcterms:created>
  <dcterms:modified xsi:type="dcterms:W3CDTF">2016-09-11T18:59:47Z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